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92" r:id="rId15"/>
    <p:sldId id="291" r:id="rId16"/>
    <p:sldId id="286" r:id="rId17"/>
    <p:sldId id="287" r:id="rId18"/>
    <p:sldId id="288" r:id="rId19"/>
    <p:sldId id="290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01.08.2019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67434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A5C1-CB06-4C18-B0D7-33F5E076468F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F2E5-C469-42C1-B742-1EFA842F2C04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560D-F58E-4605-AEBD-5A50CF89D0F8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95E3-E926-43A4-9373-4DF559879848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1AF9-055B-41E1-9781-0C2C134DDB70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898A-52FF-45D2-A0E1-97A3547C0988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2C0E-8C0B-4B17-A20F-B219CD1F5D63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EB2-7005-4D7A-9FD3-F2AB8E37D35A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A5D3-04E7-4E8F-B007-2C83F869560C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F70-6DB4-4832-8E51-E486919D2D4B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540A-64F2-48CE-9321-A7D9B2D79903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erkays@sabanciuniv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</a:t>
            </a:r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/>
          </a:bodyPr>
          <a:lstStyle/>
          <a:p>
            <a:r>
              <a:rPr lang="tr-TR" dirty="0"/>
              <a:t>Sabancı Üniversitesi</a:t>
            </a:r>
          </a:p>
          <a:p>
            <a:r>
              <a:rPr lang="tr-TR" dirty="0" smtClean="0"/>
              <a:t>2019</a:t>
            </a:r>
          </a:p>
          <a:p>
            <a:r>
              <a:rPr lang="tr-TR" dirty="0" smtClean="0"/>
              <a:t>7. Ders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join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942"/>
            <a:ext cx="8229600" cy="52133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 err="1">
                <a:solidFill>
                  <a:srgbClr val="7030A0"/>
                </a:solidFill>
              </a:rPr>
              <a:t>split</a:t>
            </a:r>
            <a:r>
              <a:rPr lang="tr-TR" dirty="0"/>
              <a:t>() fonksiyonunun tam tersini yapar, 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bir listenin içindeki elementleri verilen parametre ile birleştirip cümle kurar.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cumle</a:t>
            </a:r>
            <a:r>
              <a:rPr lang="en-GB" dirty="0"/>
              <a:t> = </a:t>
            </a:r>
            <a:r>
              <a:rPr lang="en-GB" dirty="0">
                <a:solidFill>
                  <a:srgbClr val="00B050"/>
                </a:solidFill>
              </a:rPr>
              <a:t>"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tr-TR" dirty="0" smtClean="0">
                <a:solidFill>
                  <a:srgbClr val="00B050"/>
                </a:solidFill>
              </a:rPr>
              <a:t>insan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daha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tr-TR" dirty="0" smtClean="0">
                <a:solidFill>
                  <a:srgbClr val="00B050"/>
                </a:solidFill>
              </a:rPr>
              <a:t>insan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baskalarinin</a:t>
            </a:r>
            <a:r>
              <a:rPr lang="en-GB" dirty="0">
                <a:solidFill>
                  <a:srgbClr val="00B050"/>
                </a:solidFill>
              </a:rPr>
              <a:t> da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endParaRPr lang="en-GB" dirty="0">
              <a:solidFill>
                <a:srgbClr val="00B050"/>
              </a:solidFill>
            </a:endParaRPr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listem = </a:t>
            </a:r>
            <a:r>
              <a:rPr lang="tr-TR" dirty="0" err="1"/>
              <a:t>cumle</a:t>
            </a:r>
            <a:r>
              <a:rPr lang="tr-TR" dirty="0"/>
              <a:t>.</a:t>
            </a:r>
            <a:r>
              <a:rPr lang="tr-TR" dirty="0" err="1">
                <a:solidFill>
                  <a:srgbClr val="7030A0"/>
                </a:solidFill>
              </a:rPr>
              <a:t>split</a:t>
            </a:r>
            <a:r>
              <a:rPr lang="tr-TR" dirty="0"/>
              <a:t>()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(" </a:t>
            </a:r>
            <a:r>
              <a:rPr lang="tr-TR" dirty="0"/>
              <a:t>".join(listem</a:t>
            </a:r>
            <a:r>
              <a:rPr lang="tr-TR" dirty="0" smtClean="0"/>
              <a:t>))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(",".</a:t>
            </a:r>
            <a:r>
              <a:rPr lang="tr-TR" dirty="0"/>
              <a:t>join(listem</a:t>
            </a:r>
            <a:r>
              <a:rPr lang="tr-TR" dirty="0" smtClean="0"/>
              <a:t>))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("".</a:t>
            </a:r>
            <a:r>
              <a:rPr lang="tr-TR" dirty="0"/>
              <a:t>join(listem</a:t>
            </a:r>
            <a:r>
              <a:rPr lang="tr-TR" dirty="0" smtClean="0"/>
              <a:t>))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073" y="6356350"/>
            <a:ext cx="2133600" cy="365125"/>
          </a:xfrm>
        </p:spPr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114800" y="3894137"/>
            <a:ext cx="4849688" cy="2663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fi-FI" sz="2400" dirty="0" smtClean="0">
                <a:solidFill>
                  <a:srgbClr val="3146DF"/>
                </a:solidFill>
              </a:rPr>
              <a:t>Akilli insan aklini kullanir daha akilli insan baskalarinin da aklini kullanir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sz="2400" dirty="0" smtClean="0">
                <a:solidFill>
                  <a:srgbClr val="3146DF"/>
                </a:solidFill>
              </a:rPr>
              <a:t>Akilli,insan,aklini,kullanir,daha,akilli,insan,baskalarinin,da,aklini,kullanir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10000"/>
              </a:lnSpc>
            </a:pPr>
            <a:r>
              <a:rPr lang="tr-TR" sz="2400" dirty="0" smtClean="0">
                <a:solidFill>
                  <a:srgbClr val="3146DF"/>
                </a:solidFill>
              </a:rPr>
              <a:t>Akilliinsanaklinikullanirdahaakilliinsanbaskalarinindaaklinikullanir</a:t>
            </a:r>
            <a:endParaRPr lang="tr-TR" sz="2400" dirty="0">
              <a:solidFill>
                <a:srgbClr val="3146DF"/>
              </a:solidFill>
            </a:endParaRPr>
          </a:p>
        </p:txBody>
      </p:sp>
      <p:cxnSp>
        <p:nvCxnSpPr>
          <p:cNvPr id="9" name="Curved Connector 8"/>
          <p:cNvCxnSpPr/>
          <p:nvPr/>
        </p:nvCxnSpPr>
        <p:spPr>
          <a:xfrm flipV="1">
            <a:off x="3599892" y="4365104"/>
            <a:ext cx="514909" cy="39604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endCxn id="7" idx="1"/>
          </p:cNvCxnSpPr>
          <p:nvPr/>
        </p:nvCxnSpPr>
        <p:spPr>
          <a:xfrm flipV="1">
            <a:off x="3494837" y="5225880"/>
            <a:ext cx="619963" cy="3751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>
            <a:off x="3419872" y="5770772"/>
            <a:ext cx="694929" cy="28652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Sözlük (</a:t>
            </a:r>
            <a:r>
              <a:rPr lang="tr-TR" dirty="0" err="1"/>
              <a:t>Dictionary</a:t>
            </a:r>
            <a:r>
              <a:rPr lang="tr-TR" dirty="0"/>
              <a:t>) Veri Tipi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Listelere çok benzerler ama her değere belli bir ‘</a:t>
            </a:r>
            <a:r>
              <a:rPr lang="tr-TR" dirty="0" err="1"/>
              <a:t>key</a:t>
            </a:r>
            <a:r>
              <a:rPr lang="tr-TR" dirty="0"/>
              <a:t>’, yani anahtar atanır. Bu sözlüklerin içinde değer aramayı çok kolaylaştırır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err="1"/>
              <a:t>gunler</a:t>
            </a:r>
            <a:r>
              <a:rPr lang="tr-TR" dirty="0"/>
              <a:t> = {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Sali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:1,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Carsamba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:2,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Persembe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:3, </a:t>
            </a:r>
            <a:r>
              <a:rPr lang="tr-TR" dirty="0">
                <a:solidFill>
                  <a:srgbClr val="00B050"/>
                </a:solidFill>
              </a:rPr>
              <a:t>'Cuma'</a:t>
            </a:r>
            <a:r>
              <a:rPr lang="tr-TR" dirty="0"/>
              <a:t>:4, 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: 5, </a:t>
            </a:r>
            <a:r>
              <a:rPr lang="tr-TR" dirty="0">
                <a:solidFill>
                  <a:srgbClr val="00B050"/>
                </a:solidFill>
              </a:rPr>
              <a:t>'Pazar'</a:t>
            </a:r>
            <a:r>
              <a:rPr lang="tr-TR" dirty="0"/>
              <a:t>:6}</a:t>
            </a:r>
          </a:p>
          <a:p>
            <a:pPr lvl="1">
              <a:lnSpc>
                <a:spcPct val="120000"/>
              </a:lnSpc>
              <a:buNone/>
            </a:pP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(gunler</a:t>
            </a:r>
            <a:r>
              <a:rPr lang="tr-TR" dirty="0"/>
              <a:t>[</a:t>
            </a:r>
            <a:r>
              <a:rPr lang="tr-TR" dirty="0">
                <a:solidFill>
                  <a:srgbClr val="00B050"/>
                </a:solidFill>
              </a:rPr>
              <a:t>'Pazartesi</a:t>
            </a:r>
            <a:r>
              <a:rPr lang="tr-TR" dirty="0" smtClean="0">
                <a:solidFill>
                  <a:srgbClr val="00B050"/>
                </a:solidFill>
              </a:rPr>
              <a:t>'</a:t>
            </a:r>
            <a:r>
              <a:rPr lang="tr-TR" dirty="0" smtClean="0"/>
              <a:t>])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tr-TR" dirty="0" smtClean="0"/>
              <a:t>(gunler</a:t>
            </a:r>
            <a:r>
              <a:rPr lang="tr-TR" dirty="0"/>
              <a:t>[</a:t>
            </a:r>
            <a:r>
              <a:rPr lang="tr-TR" dirty="0">
                <a:solidFill>
                  <a:srgbClr val="00B050"/>
                </a:solidFill>
              </a:rPr>
              <a:t>'Cumartesi</a:t>
            </a:r>
            <a:r>
              <a:rPr lang="tr-TR" dirty="0" smtClean="0">
                <a:solidFill>
                  <a:srgbClr val="00B050"/>
                </a:solidFill>
              </a:rPr>
              <a:t>'</a:t>
            </a:r>
            <a:r>
              <a:rPr lang="tr-TR" dirty="0" smtClean="0"/>
              <a:t>])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endParaRPr lang="tr-TR" dirty="0"/>
          </a:p>
          <a:p>
            <a:pPr lvl="1"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5184068" y="4365104"/>
            <a:ext cx="365317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0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pPr>
              <a:lnSpc>
                <a:spcPct val="120000"/>
              </a:lnSpc>
            </a:pPr>
            <a:r>
              <a:rPr lang="tr-TR" sz="2400" dirty="0" smtClean="0"/>
              <a:t>&gt;&gt;&gt;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Sözlük (</a:t>
            </a:r>
            <a:r>
              <a:rPr lang="tr-TR" dirty="0" err="1"/>
              <a:t>Dictionary</a:t>
            </a:r>
            <a:r>
              <a:rPr lang="tr-TR" dirty="0"/>
              <a:t>) Veri Tipi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None/>
            </a:pPr>
            <a:r>
              <a:rPr lang="tr-TR" dirty="0"/>
              <a:t>gunler = {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: </a:t>
            </a:r>
            <a:r>
              <a:rPr lang="tr-TR" dirty="0">
                <a:solidFill>
                  <a:srgbClr val="00B050"/>
                </a:solidFill>
              </a:rPr>
              <a:t>'Monday'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'Sali'</a:t>
            </a:r>
            <a:r>
              <a:rPr lang="tr-TR" dirty="0"/>
              <a:t>:</a:t>
            </a:r>
            <a:r>
              <a:rPr lang="tr-TR" dirty="0">
                <a:solidFill>
                  <a:srgbClr val="00B050"/>
                </a:solidFill>
              </a:rPr>
              <a:t>'Tuesday'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'Carsamba'</a:t>
            </a:r>
            <a:r>
              <a:rPr lang="tr-TR" dirty="0"/>
              <a:t>:</a:t>
            </a:r>
            <a:r>
              <a:rPr lang="tr-TR" dirty="0">
                <a:solidFill>
                  <a:srgbClr val="00B050"/>
                </a:solidFill>
              </a:rPr>
              <a:t>'Wednesday'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'Persembe'</a:t>
            </a:r>
            <a:r>
              <a:rPr lang="tr-TR" dirty="0"/>
              <a:t>:</a:t>
            </a:r>
            <a:r>
              <a:rPr lang="tr-TR" dirty="0" smtClean="0">
                <a:solidFill>
                  <a:srgbClr val="00B050"/>
                </a:solidFill>
              </a:rPr>
              <a:t>'Thursday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'Cuma'</a:t>
            </a:r>
            <a:r>
              <a:rPr lang="tr-TR" dirty="0"/>
              <a:t>:</a:t>
            </a:r>
            <a:r>
              <a:rPr lang="tr-TR" dirty="0">
                <a:solidFill>
                  <a:srgbClr val="00B050"/>
                </a:solidFill>
              </a:rPr>
              <a:t>'Friday'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: </a:t>
            </a:r>
            <a:r>
              <a:rPr lang="tr-TR" dirty="0">
                <a:solidFill>
                  <a:srgbClr val="00B050"/>
                </a:solidFill>
              </a:rPr>
              <a:t>'Saturday'</a:t>
            </a:r>
            <a:r>
              <a:rPr lang="tr-TR" dirty="0"/>
              <a:t>, </a:t>
            </a:r>
            <a:r>
              <a:rPr lang="tr-TR" dirty="0" smtClean="0">
                <a:solidFill>
                  <a:srgbClr val="00B050"/>
                </a:solidFill>
              </a:rPr>
              <a:t>'Pazar'</a:t>
            </a:r>
            <a:r>
              <a:rPr lang="tr-TR" dirty="0" smtClean="0"/>
              <a:t>:</a:t>
            </a:r>
            <a:r>
              <a:rPr lang="tr-TR" dirty="0" smtClean="0">
                <a:solidFill>
                  <a:srgbClr val="00B050"/>
                </a:solidFill>
              </a:rPr>
              <a:t>'Sunday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smtClean="0"/>
              <a:t>}</a:t>
            </a:r>
            <a:endParaRPr lang="tr-TR" dirty="0"/>
          </a:p>
          <a:p>
            <a:pPr>
              <a:lnSpc>
                <a:spcPct val="120000"/>
              </a:lnSpc>
            </a:pP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(gunler</a:t>
            </a:r>
            <a:r>
              <a:rPr lang="tr-TR" dirty="0"/>
              <a:t>[</a:t>
            </a:r>
            <a:r>
              <a:rPr lang="tr-TR" dirty="0">
                <a:solidFill>
                  <a:srgbClr val="00B050"/>
                </a:solidFill>
              </a:rPr>
              <a:t>'Pazartesi</a:t>
            </a:r>
            <a:r>
              <a:rPr lang="tr-TR" dirty="0" smtClean="0">
                <a:solidFill>
                  <a:srgbClr val="00B050"/>
                </a:solidFill>
              </a:rPr>
              <a:t>'</a:t>
            </a:r>
            <a:r>
              <a:rPr lang="tr-TR" dirty="0" smtClean="0"/>
              <a:t>])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(gunler</a:t>
            </a:r>
            <a:r>
              <a:rPr lang="tr-TR" dirty="0"/>
              <a:t>[</a:t>
            </a:r>
            <a:r>
              <a:rPr lang="tr-TR" dirty="0">
                <a:solidFill>
                  <a:srgbClr val="00B050"/>
                </a:solidFill>
              </a:rPr>
              <a:t>'Cumartesi</a:t>
            </a:r>
            <a:r>
              <a:rPr lang="tr-TR" dirty="0" smtClean="0">
                <a:solidFill>
                  <a:srgbClr val="00B050"/>
                </a:solidFill>
              </a:rPr>
              <a:t>'</a:t>
            </a:r>
            <a:r>
              <a:rPr lang="tr-TR" dirty="0" smtClean="0"/>
              <a:t>])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5095292" y="3911568"/>
            <a:ext cx="3473152" cy="212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8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Monday</a:t>
            </a:r>
            <a:endParaRPr lang="tr-TR" sz="28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Saturday</a:t>
            </a:r>
            <a:endParaRPr lang="tr-TR" sz="28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8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Sezar’ın şifresi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43292" cy="2988332"/>
          </a:xfrm>
        </p:spPr>
        <p:txBody>
          <a:bodyPr>
            <a:normAutofit/>
          </a:bodyPr>
          <a:lstStyle/>
          <a:p>
            <a:r>
              <a:rPr lang="en-US" sz="2400" dirty="0" err="1"/>
              <a:t>Arka</a:t>
            </a:r>
            <a:r>
              <a:rPr lang="tr-TR" sz="2400" dirty="0" err="1"/>
              <a:t>daşımız</a:t>
            </a:r>
            <a:r>
              <a:rPr lang="tr-TR" sz="2400" dirty="0"/>
              <a:t> ile şifreli bir şekilde konuşmak istediğimizi varsayalım:</a:t>
            </a:r>
          </a:p>
          <a:p>
            <a:pPr marL="457200" lvl="1" indent="0">
              <a:buNone/>
            </a:pPr>
            <a:r>
              <a:rPr lang="tr-TR" sz="2000" dirty="0"/>
              <a:t>Açık mesaj:    </a:t>
            </a:r>
            <a:r>
              <a:rPr lang="tr-TR" sz="2000" dirty="0" smtClean="0"/>
              <a:t>erkay hoca </a:t>
            </a:r>
            <a:r>
              <a:rPr lang="tr-TR" sz="2000" dirty="0"/>
              <a:t>cok sert</a:t>
            </a:r>
          </a:p>
          <a:p>
            <a:pPr marL="457200" lvl="1" indent="0">
              <a:buNone/>
            </a:pPr>
            <a:r>
              <a:rPr lang="tr-TR" sz="2000" dirty="0"/>
              <a:t>Şifreli mesaj: </a:t>
            </a:r>
            <a:r>
              <a:rPr lang="tr-TR" sz="2000" dirty="0" smtClean="0"/>
              <a:t>hundb </a:t>
            </a:r>
            <a:r>
              <a:rPr lang="tr-TR" sz="2000" dirty="0"/>
              <a:t>krfd </a:t>
            </a:r>
            <a:r>
              <a:rPr lang="tr-TR" sz="2000" dirty="0" smtClean="0"/>
              <a:t>frn vhuw</a:t>
            </a:r>
            <a:endParaRPr lang="tr-TR" sz="2000" dirty="0"/>
          </a:p>
          <a:p>
            <a:r>
              <a:rPr lang="tr-TR" sz="2400" dirty="0"/>
              <a:t>Sezar (</a:t>
            </a:r>
            <a:r>
              <a:rPr lang="tr-TR" sz="2400" dirty="0" err="1"/>
              <a:t>Gaius</a:t>
            </a:r>
            <a:r>
              <a:rPr lang="tr-TR" sz="2400" dirty="0"/>
              <a:t> Julius </a:t>
            </a:r>
            <a:r>
              <a:rPr lang="tr-TR" sz="2400" dirty="0" err="1"/>
              <a:t>Caesar</a:t>
            </a:r>
            <a:r>
              <a:rPr lang="tr-TR" sz="2400" dirty="0"/>
              <a:t>) gizli </a:t>
            </a:r>
            <a:r>
              <a:rPr lang="tr-TR" sz="2400" dirty="0" err="1"/>
              <a:t>mesajlarini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    bu şekilde şifreleyerek gönderirdi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3679" y="1682806"/>
            <a:ext cx="1351687" cy="18002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0170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437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1470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46971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79238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11505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43772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76039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8306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0573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72840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05107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3737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9641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01908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34175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66442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8709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30976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63243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95510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27777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6004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92311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824578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684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0354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621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1488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47155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79422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1689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43956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76223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08490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40757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73024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291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3755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69825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02092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34359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66626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98893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31160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63427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695694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27961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76022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792495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824762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5702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18" idx="2"/>
            <a:endCxn id="53" idx="0"/>
          </p:cNvCxnSpPr>
          <p:nvPr/>
        </p:nvCxnSpPr>
        <p:spPr>
          <a:xfrm>
            <a:off x="60971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9" idx="2"/>
            <a:endCxn id="54" idx="0"/>
          </p:cNvCxnSpPr>
          <p:nvPr/>
        </p:nvCxnSpPr>
        <p:spPr>
          <a:xfrm>
            <a:off x="93238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0" idx="2"/>
            <a:endCxn id="55" idx="0"/>
          </p:cNvCxnSpPr>
          <p:nvPr/>
        </p:nvCxnSpPr>
        <p:spPr>
          <a:xfrm>
            <a:off x="125505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1" idx="2"/>
            <a:endCxn id="56" idx="0"/>
          </p:cNvCxnSpPr>
          <p:nvPr/>
        </p:nvCxnSpPr>
        <p:spPr>
          <a:xfrm>
            <a:off x="157772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2" idx="2"/>
            <a:endCxn id="57" idx="0"/>
          </p:cNvCxnSpPr>
          <p:nvPr/>
        </p:nvCxnSpPr>
        <p:spPr>
          <a:xfrm>
            <a:off x="190039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3" idx="2"/>
            <a:endCxn id="58" idx="0"/>
          </p:cNvCxnSpPr>
          <p:nvPr/>
        </p:nvCxnSpPr>
        <p:spPr>
          <a:xfrm>
            <a:off x="222306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4" idx="2"/>
            <a:endCxn id="59" idx="0"/>
          </p:cNvCxnSpPr>
          <p:nvPr/>
        </p:nvCxnSpPr>
        <p:spPr>
          <a:xfrm>
            <a:off x="254573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25" idx="2"/>
            <a:endCxn id="60" idx="0"/>
          </p:cNvCxnSpPr>
          <p:nvPr/>
        </p:nvCxnSpPr>
        <p:spPr>
          <a:xfrm>
            <a:off x="286840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6" idx="2"/>
            <a:endCxn id="61" idx="0"/>
          </p:cNvCxnSpPr>
          <p:nvPr/>
        </p:nvCxnSpPr>
        <p:spPr>
          <a:xfrm>
            <a:off x="319107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27" idx="2"/>
            <a:endCxn id="62" idx="0"/>
          </p:cNvCxnSpPr>
          <p:nvPr/>
        </p:nvCxnSpPr>
        <p:spPr>
          <a:xfrm>
            <a:off x="351374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28" idx="2"/>
            <a:endCxn id="63" idx="0"/>
          </p:cNvCxnSpPr>
          <p:nvPr/>
        </p:nvCxnSpPr>
        <p:spPr>
          <a:xfrm>
            <a:off x="383641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29" idx="2"/>
            <a:endCxn id="64" idx="0"/>
          </p:cNvCxnSpPr>
          <p:nvPr/>
        </p:nvCxnSpPr>
        <p:spPr>
          <a:xfrm>
            <a:off x="415908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0" idx="2"/>
            <a:endCxn id="65" idx="0"/>
          </p:cNvCxnSpPr>
          <p:nvPr/>
        </p:nvCxnSpPr>
        <p:spPr>
          <a:xfrm>
            <a:off x="448175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31" idx="2"/>
            <a:endCxn id="66" idx="0"/>
          </p:cNvCxnSpPr>
          <p:nvPr/>
        </p:nvCxnSpPr>
        <p:spPr>
          <a:xfrm>
            <a:off x="480442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32" idx="2"/>
            <a:endCxn id="67" idx="0"/>
          </p:cNvCxnSpPr>
          <p:nvPr/>
        </p:nvCxnSpPr>
        <p:spPr>
          <a:xfrm>
            <a:off x="512709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33" idx="2"/>
            <a:endCxn id="68" idx="0"/>
          </p:cNvCxnSpPr>
          <p:nvPr/>
        </p:nvCxnSpPr>
        <p:spPr>
          <a:xfrm>
            <a:off x="544976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4" idx="2"/>
            <a:endCxn id="69" idx="0"/>
          </p:cNvCxnSpPr>
          <p:nvPr/>
        </p:nvCxnSpPr>
        <p:spPr>
          <a:xfrm>
            <a:off x="577243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35" idx="2"/>
            <a:endCxn id="70" idx="0"/>
          </p:cNvCxnSpPr>
          <p:nvPr/>
        </p:nvCxnSpPr>
        <p:spPr>
          <a:xfrm>
            <a:off x="609510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36" idx="2"/>
            <a:endCxn id="71" idx="0"/>
          </p:cNvCxnSpPr>
          <p:nvPr/>
        </p:nvCxnSpPr>
        <p:spPr>
          <a:xfrm>
            <a:off x="641777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37" idx="2"/>
            <a:endCxn id="72" idx="0"/>
          </p:cNvCxnSpPr>
          <p:nvPr/>
        </p:nvCxnSpPr>
        <p:spPr>
          <a:xfrm>
            <a:off x="674044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8" idx="2"/>
            <a:endCxn id="73" idx="0"/>
          </p:cNvCxnSpPr>
          <p:nvPr/>
        </p:nvCxnSpPr>
        <p:spPr>
          <a:xfrm>
            <a:off x="706311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39" idx="2"/>
            <a:endCxn id="74" idx="0"/>
          </p:cNvCxnSpPr>
          <p:nvPr/>
        </p:nvCxnSpPr>
        <p:spPr>
          <a:xfrm>
            <a:off x="738578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40" idx="2"/>
            <a:endCxn id="75" idx="0"/>
          </p:cNvCxnSpPr>
          <p:nvPr/>
        </p:nvCxnSpPr>
        <p:spPr>
          <a:xfrm>
            <a:off x="7708456" y="4365104"/>
            <a:ext cx="96984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41" idx="2"/>
            <a:endCxn id="50" idx="0"/>
          </p:cNvCxnSpPr>
          <p:nvPr/>
        </p:nvCxnSpPr>
        <p:spPr>
          <a:xfrm flipH="1">
            <a:off x="611560" y="4365104"/>
            <a:ext cx="7419566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42" idx="2"/>
            <a:endCxn id="51" idx="0"/>
          </p:cNvCxnSpPr>
          <p:nvPr/>
        </p:nvCxnSpPr>
        <p:spPr>
          <a:xfrm flipH="1">
            <a:off x="934230" y="4365104"/>
            <a:ext cx="7419566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43" idx="2"/>
            <a:endCxn id="52" idx="0"/>
          </p:cNvCxnSpPr>
          <p:nvPr/>
        </p:nvCxnSpPr>
        <p:spPr>
          <a:xfrm flipH="1">
            <a:off x="1256900" y="4365104"/>
            <a:ext cx="7419556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22257" y="4833156"/>
            <a:ext cx="1019985" cy="5760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tr-TR" sz="1600" dirty="0"/>
              <a:t>k=3</a:t>
            </a:r>
          </a:p>
          <a:p>
            <a:pPr algn="ctr"/>
            <a:r>
              <a:rPr lang="tr-TR" sz="1600" dirty="0"/>
              <a:t>(anahtar)</a:t>
            </a:r>
            <a:endParaRPr lang="en-US" sz="1600" dirty="0"/>
          </a:p>
        </p:txBody>
      </p:sp>
      <p:sp>
        <p:nvSpPr>
          <p:cNvPr id="159" name="Right Brace 158"/>
          <p:cNvSpPr/>
          <p:nvPr/>
        </p:nvSpPr>
        <p:spPr>
          <a:xfrm rot="5400000">
            <a:off x="4523558" y="1885804"/>
            <a:ext cx="235917" cy="8290861"/>
          </a:xfrm>
          <a:prstGeom prst="rightBrace">
            <a:avLst>
              <a:gd name="adj1" fmla="val 8333"/>
              <a:gd name="adj2" fmla="val 50210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4130171" y="6083423"/>
            <a:ext cx="944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i="1" dirty="0"/>
              <a:t>şifreli harf</a:t>
            </a:r>
            <a:endParaRPr lang="en-US" sz="1400" b="1" i="1" dirty="0"/>
          </a:p>
        </p:txBody>
      </p:sp>
      <p:sp>
        <p:nvSpPr>
          <p:cNvPr id="161" name="Right Brace 160"/>
          <p:cNvSpPr/>
          <p:nvPr/>
        </p:nvSpPr>
        <p:spPr>
          <a:xfrm rot="5400000" flipH="1">
            <a:off x="4495021" y="-284383"/>
            <a:ext cx="288033" cy="8290861"/>
          </a:xfrm>
          <a:prstGeom prst="rightBrace">
            <a:avLst>
              <a:gd name="adj1" fmla="val 8333"/>
              <a:gd name="adj2" fmla="val 50210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4211960" y="3481263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i="1" dirty="0"/>
              <a:t>asıl harf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158" grpId="0" animBg="1"/>
      <p:bldP spid="159" grpId="0" animBg="1"/>
      <p:bldP spid="160" grpId="0"/>
      <p:bldP spid="161" grpId="0" animBg="1"/>
      <p:bldP spid="1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Sezar’ın şifresi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43292" cy="2988332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18" name="Rectangle 17"/>
          <p:cNvSpPr/>
          <p:nvPr/>
        </p:nvSpPr>
        <p:spPr>
          <a:xfrm>
            <a:off x="50170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437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1470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46971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79238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11505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43772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76039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8306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0573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72840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05107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3737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9641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01908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34175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66442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8709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30976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63243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95510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27777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6004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92311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824578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684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0354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621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1488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47155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79422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1689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43956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76223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08490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40757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73024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291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3755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69825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02092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34359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66626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98893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31160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63427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695694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27961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76022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792495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824762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5702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18" idx="2"/>
            <a:endCxn id="53" idx="0"/>
          </p:cNvCxnSpPr>
          <p:nvPr/>
        </p:nvCxnSpPr>
        <p:spPr>
          <a:xfrm>
            <a:off x="60971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9" idx="2"/>
            <a:endCxn id="54" idx="0"/>
          </p:cNvCxnSpPr>
          <p:nvPr/>
        </p:nvCxnSpPr>
        <p:spPr>
          <a:xfrm>
            <a:off x="93238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0" idx="2"/>
            <a:endCxn id="55" idx="0"/>
          </p:cNvCxnSpPr>
          <p:nvPr/>
        </p:nvCxnSpPr>
        <p:spPr>
          <a:xfrm>
            <a:off x="125505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1" idx="2"/>
            <a:endCxn id="56" idx="0"/>
          </p:cNvCxnSpPr>
          <p:nvPr/>
        </p:nvCxnSpPr>
        <p:spPr>
          <a:xfrm>
            <a:off x="157772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2" idx="2"/>
            <a:endCxn id="57" idx="0"/>
          </p:cNvCxnSpPr>
          <p:nvPr/>
        </p:nvCxnSpPr>
        <p:spPr>
          <a:xfrm>
            <a:off x="190039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3" idx="2"/>
            <a:endCxn id="58" idx="0"/>
          </p:cNvCxnSpPr>
          <p:nvPr/>
        </p:nvCxnSpPr>
        <p:spPr>
          <a:xfrm>
            <a:off x="222306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4" idx="2"/>
            <a:endCxn id="59" idx="0"/>
          </p:cNvCxnSpPr>
          <p:nvPr/>
        </p:nvCxnSpPr>
        <p:spPr>
          <a:xfrm>
            <a:off x="254573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25" idx="2"/>
            <a:endCxn id="60" idx="0"/>
          </p:cNvCxnSpPr>
          <p:nvPr/>
        </p:nvCxnSpPr>
        <p:spPr>
          <a:xfrm>
            <a:off x="286840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6" idx="2"/>
            <a:endCxn id="61" idx="0"/>
          </p:cNvCxnSpPr>
          <p:nvPr/>
        </p:nvCxnSpPr>
        <p:spPr>
          <a:xfrm>
            <a:off x="319107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27" idx="2"/>
            <a:endCxn id="62" idx="0"/>
          </p:cNvCxnSpPr>
          <p:nvPr/>
        </p:nvCxnSpPr>
        <p:spPr>
          <a:xfrm>
            <a:off x="351374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28" idx="2"/>
            <a:endCxn id="63" idx="0"/>
          </p:cNvCxnSpPr>
          <p:nvPr/>
        </p:nvCxnSpPr>
        <p:spPr>
          <a:xfrm>
            <a:off x="383641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29" idx="2"/>
            <a:endCxn id="64" idx="0"/>
          </p:cNvCxnSpPr>
          <p:nvPr/>
        </p:nvCxnSpPr>
        <p:spPr>
          <a:xfrm>
            <a:off x="415908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0" idx="2"/>
            <a:endCxn id="65" idx="0"/>
          </p:cNvCxnSpPr>
          <p:nvPr/>
        </p:nvCxnSpPr>
        <p:spPr>
          <a:xfrm>
            <a:off x="448175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31" idx="2"/>
            <a:endCxn id="66" idx="0"/>
          </p:cNvCxnSpPr>
          <p:nvPr/>
        </p:nvCxnSpPr>
        <p:spPr>
          <a:xfrm>
            <a:off x="480442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32" idx="2"/>
            <a:endCxn id="67" idx="0"/>
          </p:cNvCxnSpPr>
          <p:nvPr/>
        </p:nvCxnSpPr>
        <p:spPr>
          <a:xfrm>
            <a:off x="512709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33" idx="2"/>
            <a:endCxn id="68" idx="0"/>
          </p:cNvCxnSpPr>
          <p:nvPr/>
        </p:nvCxnSpPr>
        <p:spPr>
          <a:xfrm>
            <a:off x="544976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4" idx="2"/>
            <a:endCxn id="69" idx="0"/>
          </p:cNvCxnSpPr>
          <p:nvPr/>
        </p:nvCxnSpPr>
        <p:spPr>
          <a:xfrm>
            <a:off x="577243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35" idx="2"/>
            <a:endCxn id="70" idx="0"/>
          </p:cNvCxnSpPr>
          <p:nvPr/>
        </p:nvCxnSpPr>
        <p:spPr>
          <a:xfrm>
            <a:off x="609510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36" idx="2"/>
            <a:endCxn id="71" idx="0"/>
          </p:cNvCxnSpPr>
          <p:nvPr/>
        </p:nvCxnSpPr>
        <p:spPr>
          <a:xfrm>
            <a:off x="641777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37" idx="2"/>
            <a:endCxn id="72" idx="0"/>
          </p:cNvCxnSpPr>
          <p:nvPr/>
        </p:nvCxnSpPr>
        <p:spPr>
          <a:xfrm>
            <a:off x="674044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8" idx="2"/>
            <a:endCxn id="73" idx="0"/>
          </p:cNvCxnSpPr>
          <p:nvPr/>
        </p:nvCxnSpPr>
        <p:spPr>
          <a:xfrm>
            <a:off x="706311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39" idx="2"/>
            <a:endCxn id="74" idx="0"/>
          </p:cNvCxnSpPr>
          <p:nvPr/>
        </p:nvCxnSpPr>
        <p:spPr>
          <a:xfrm>
            <a:off x="738578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40" idx="2"/>
            <a:endCxn id="75" idx="0"/>
          </p:cNvCxnSpPr>
          <p:nvPr/>
        </p:nvCxnSpPr>
        <p:spPr>
          <a:xfrm>
            <a:off x="7708456" y="2335106"/>
            <a:ext cx="96984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41" idx="2"/>
            <a:endCxn id="50" idx="0"/>
          </p:cNvCxnSpPr>
          <p:nvPr/>
        </p:nvCxnSpPr>
        <p:spPr>
          <a:xfrm flipH="1">
            <a:off x="611560" y="2335106"/>
            <a:ext cx="741956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42" idx="2"/>
            <a:endCxn id="51" idx="0"/>
          </p:cNvCxnSpPr>
          <p:nvPr/>
        </p:nvCxnSpPr>
        <p:spPr>
          <a:xfrm flipH="1">
            <a:off x="934230" y="2335106"/>
            <a:ext cx="741956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43" idx="2"/>
            <a:endCxn id="52" idx="0"/>
          </p:cNvCxnSpPr>
          <p:nvPr/>
        </p:nvCxnSpPr>
        <p:spPr>
          <a:xfrm flipH="1">
            <a:off x="1256900" y="2335106"/>
            <a:ext cx="741955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0359" y="1095127"/>
            <a:ext cx="852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/>
              <a:t>Anahtar (</a:t>
            </a:r>
            <a:r>
              <a:rPr lang="tr-TR" sz="2400" b="1" dirty="0"/>
              <a:t>k</a:t>
            </a:r>
            <a:r>
              <a:rPr lang="tr-TR" sz="2400" dirty="0"/>
              <a:t>) olarak 1 ile 25 arasında herhangi bir değer kullanılabilir.</a:t>
            </a:r>
            <a:endParaRPr lang="en-US" sz="2400" dirty="0"/>
          </a:p>
        </p:txBody>
      </p:sp>
      <p:sp>
        <p:nvSpPr>
          <p:cNvPr id="87" name="Rectangle 86"/>
          <p:cNvSpPr/>
          <p:nvPr/>
        </p:nvSpPr>
        <p:spPr>
          <a:xfrm>
            <a:off x="107504" y="2785156"/>
            <a:ext cx="502212" cy="2790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k=3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0170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90" name="Rectangle 89"/>
          <p:cNvSpPr/>
          <p:nvPr/>
        </p:nvSpPr>
        <p:spPr>
          <a:xfrm>
            <a:off x="82437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1470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146971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179238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11505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243772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276039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308306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40573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372840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405107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43737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69641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108" name="Rectangle 107"/>
          <p:cNvSpPr/>
          <p:nvPr/>
        </p:nvSpPr>
        <p:spPr>
          <a:xfrm>
            <a:off x="501908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534175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566442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598709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630976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663243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695510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727777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76004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792311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824578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5684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50354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2621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11488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147155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179422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211689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243956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137" name="Rectangle 136"/>
          <p:cNvSpPr/>
          <p:nvPr/>
        </p:nvSpPr>
        <p:spPr>
          <a:xfrm>
            <a:off x="276223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138" name="Rectangle 137"/>
          <p:cNvSpPr/>
          <p:nvPr/>
        </p:nvSpPr>
        <p:spPr>
          <a:xfrm>
            <a:off x="308490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340757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373024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405291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43755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69825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145" name="Rectangle 144"/>
          <p:cNvSpPr/>
          <p:nvPr/>
        </p:nvSpPr>
        <p:spPr>
          <a:xfrm>
            <a:off x="502092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534359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566626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598893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631160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663427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695694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727961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155" name="Rectangle 154"/>
          <p:cNvSpPr/>
          <p:nvPr/>
        </p:nvSpPr>
        <p:spPr>
          <a:xfrm>
            <a:off x="76022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157" name="Rectangle 156"/>
          <p:cNvSpPr/>
          <p:nvPr/>
        </p:nvSpPr>
        <p:spPr>
          <a:xfrm>
            <a:off x="792495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158" name="Rectangle 157"/>
          <p:cNvSpPr/>
          <p:nvPr/>
        </p:nvSpPr>
        <p:spPr>
          <a:xfrm>
            <a:off x="824762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85702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8" idx="2"/>
            <a:endCxn id="140" idx="0"/>
          </p:cNvCxnSpPr>
          <p:nvPr/>
        </p:nvCxnSpPr>
        <p:spPr>
          <a:xfrm>
            <a:off x="60971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90" idx="2"/>
            <a:endCxn id="141" idx="0"/>
          </p:cNvCxnSpPr>
          <p:nvPr/>
        </p:nvCxnSpPr>
        <p:spPr>
          <a:xfrm>
            <a:off x="93238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>
            <a:stCxn id="91" idx="2"/>
            <a:endCxn id="142" idx="0"/>
          </p:cNvCxnSpPr>
          <p:nvPr/>
        </p:nvCxnSpPr>
        <p:spPr>
          <a:xfrm>
            <a:off x="125505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93" idx="2"/>
            <a:endCxn id="143" idx="0"/>
          </p:cNvCxnSpPr>
          <p:nvPr/>
        </p:nvCxnSpPr>
        <p:spPr>
          <a:xfrm>
            <a:off x="157772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>
            <a:stCxn id="94" idx="2"/>
            <a:endCxn id="144" idx="0"/>
          </p:cNvCxnSpPr>
          <p:nvPr/>
        </p:nvCxnSpPr>
        <p:spPr>
          <a:xfrm>
            <a:off x="190039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96" idx="2"/>
            <a:endCxn id="145" idx="0"/>
          </p:cNvCxnSpPr>
          <p:nvPr/>
        </p:nvCxnSpPr>
        <p:spPr>
          <a:xfrm>
            <a:off x="222306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97" idx="2"/>
            <a:endCxn id="146" idx="0"/>
          </p:cNvCxnSpPr>
          <p:nvPr/>
        </p:nvCxnSpPr>
        <p:spPr>
          <a:xfrm>
            <a:off x="254573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98" idx="2"/>
            <a:endCxn id="147" idx="0"/>
          </p:cNvCxnSpPr>
          <p:nvPr/>
        </p:nvCxnSpPr>
        <p:spPr>
          <a:xfrm>
            <a:off x="286840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stCxn id="100" idx="2"/>
            <a:endCxn id="148" idx="0"/>
          </p:cNvCxnSpPr>
          <p:nvPr/>
        </p:nvCxnSpPr>
        <p:spPr>
          <a:xfrm>
            <a:off x="319107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101" idx="2"/>
            <a:endCxn id="149" idx="0"/>
          </p:cNvCxnSpPr>
          <p:nvPr/>
        </p:nvCxnSpPr>
        <p:spPr>
          <a:xfrm>
            <a:off x="351374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03" idx="2"/>
            <a:endCxn id="150" idx="0"/>
          </p:cNvCxnSpPr>
          <p:nvPr/>
        </p:nvCxnSpPr>
        <p:spPr>
          <a:xfrm>
            <a:off x="383641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104" idx="2"/>
            <a:endCxn id="151" idx="0"/>
          </p:cNvCxnSpPr>
          <p:nvPr/>
        </p:nvCxnSpPr>
        <p:spPr>
          <a:xfrm>
            <a:off x="415908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106" idx="2"/>
            <a:endCxn id="153" idx="0"/>
          </p:cNvCxnSpPr>
          <p:nvPr/>
        </p:nvCxnSpPr>
        <p:spPr>
          <a:xfrm>
            <a:off x="448175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>
            <a:stCxn id="107" idx="2"/>
            <a:endCxn id="155" idx="0"/>
          </p:cNvCxnSpPr>
          <p:nvPr/>
        </p:nvCxnSpPr>
        <p:spPr>
          <a:xfrm>
            <a:off x="480442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>
            <a:stCxn id="108" idx="2"/>
            <a:endCxn id="157" idx="0"/>
          </p:cNvCxnSpPr>
          <p:nvPr/>
        </p:nvCxnSpPr>
        <p:spPr>
          <a:xfrm>
            <a:off x="512709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>
            <a:stCxn id="110" idx="2"/>
            <a:endCxn id="158" idx="0"/>
          </p:cNvCxnSpPr>
          <p:nvPr/>
        </p:nvCxnSpPr>
        <p:spPr>
          <a:xfrm>
            <a:off x="544976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>
            <a:stCxn id="111" idx="2"/>
            <a:endCxn id="159" idx="0"/>
          </p:cNvCxnSpPr>
          <p:nvPr/>
        </p:nvCxnSpPr>
        <p:spPr>
          <a:xfrm>
            <a:off x="5772436" y="4759589"/>
            <a:ext cx="290586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stCxn id="113" idx="2"/>
            <a:endCxn id="126" idx="0"/>
          </p:cNvCxnSpPr>
          <p:nvPr/>
        </p:nvCxnSpPr>
        <p:spPr>
          <a:xfrm flipH="1">
            <a:off x="61156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114" idx="2"/>
            <a:endCxn id="128" idx="0"/>
          </p:cNvCxnSpPr>
          <p:nvPr/>
        </p:nvCxnSpPr>
        <p:spPr>
          <a:xfrm flipH="1">
            <a:off x="93423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116" idx="2"/>
            <a:endCxn id="129" idx="0"/>
          </p:cNvCxnSpPr>
          <p:nvPr/>
        </p:nvCxnSpPr>
        <p:spPr>
          <a:xfrm flipH="1">
            <a:off x="125690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117" idx="2"/>
            <a:endCxn id="131" idx="0"/>
          </p:cNvCxnSpPr>
          <p:nvPr/>
        </p:nvCxnSpPr>
        <p:spPr>
          <a:xfrm flipH="1">
            <a:off x="157957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19" idx="2"/>
            <a:endCxn id="132" idx="0"/>
          </p:cNvCxnSpPr>
          <p:nvPr/>
        </p:nvCxnSpPr>
        <p:spPr>
          <a:xfrm flipH="1">
            <a:off x="190224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>
            <a:stCxn id="120" idx="2"/>
            <a:endCxn id="134" idx="0"/>
          </p:cNvCxnSpPr>
          <p:nvPr/>
        </p:nvCxnSpPr>
        <p:spPr>
          <a:xfrm flipH="1">
            <a:off x="222491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stCxn id="122" idx="2"/>
            <a:endCxn id="135" idx="0"/>
          </p:cNvCxnSpPr>
          <p:nvPr/>
        </p:nvCxnSpPr>
        <p:spPr>
          <a:xfrm flipH="1">
            <a:off x="254758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123" idx="2"/>
            <a:endCxn id="137" idx="0"/>
          </p:cNvCxnSpPr>
          <p:nvPr/>
        </p:nvCxnSpPr>
        <p:spPr>
          <a:xfrm flipH="1">
            <a:off x="287025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>
            <a:stCxn id="125" idx="2"/>
            <a:endCxn id="138" idx="0"/>
          </p:cNvCxnSpPr>
          <p:nvPr/>
        </p:nvCxnSpPr>
        <p:spPr>
          <a:xfrm flipH="1">
            <a:off x="3192920" y="4759589"/>
            <a:ext cx="548353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Rectangle 269"/>
          <p:cNvSpPr/>
          <p:nvPr/>
        </p:nvSpPr>
        <p:spPr>
          <a:xfrm>
            <a:off x="105660" y="5127071"/>
            <a:ext cx="502212" cy="2790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k=9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3665346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272" name="TextBox 271"/>
          <p:cNvSpPr txBox="1"/>
          <p:nvPr/>
        </p:nvSpPr>
        <p:spPr>
          <a:xfrm>
            <a:off x="475448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273" name="TextBox 272"/>
          <p:cNvSpPr txBox="1"/>
          <p:nvPr/>
        </p:nvSpPr>
        <p:spPr>
          <a:xfrm>
            <a:off x="797742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274" name="TextBox 273"/>
          <p:cNvSpPr txBox="1"/>
          <p:nvPr/>
        </p:nvSpPr>
        <p:spPr>
          <a:xfrm>
            <a:off x="1123803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275" name="TextBox 274"/>
          <p:cNvSpPr txBox="1"/>
          <p:nvPr/>
        </p:nvSpPr>
        <p:spPr>
          <a:xfrm>
            <a:off x="1442990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276" name="TextBox 275"/>
          <p:cNvSpPr txBox="1"/>
          <p:nvPr/>
        </p:nvSpPr>
        <p:spPr>
          <a:xfrm>
            <a:off x="1771416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277" name="TextBox 276"/>
          <p:cNvSpPr txBox="1"/>
          <p:nvPr/>
        </p:nvSpPr>
        <p:spPr>
          <a:xfrm>
            <a:off x="2088592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278" name="TextBox 277"/>
          <p:cNvSpPr txBox="1"/>
          <p:nvPr/>
        </p:nvSpPr>
        <p:spPr>
          <a:xfrm>
            <a:off x="2410136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279" name="TextBox 278"/>
          <p:cNvSpPr txBox="1"/>
          <p:nvPr/>
        </p:nvSpPr>
        <p:spPr>
          <a:xfrm>
            <a:off x="2736799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280" name="TextBox 279"/>
          <p:cNvSpPr txBox="1"/>
          <p:nvPr/>
        </p:nvSpPr>
        <p:spPr>
          <a:xfrm>
            <a:off x="3056673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281" name="TextBox 280"/>
          <p:cNvSpPr txBox="1"/>
          <p:nvPr/>
        </p:nvSpPr>
        <p:spPr>
          <a:xfrm>
            <a:off x="3372682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282" name="TextBox 281"/>
          <p:cNvSpPr txBox="1"/>
          <p:nvPr/>
        </p:nvSpPr>
        <p:spPr>
          <a:xfrm>
            <a:off x="3989382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31817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284" name="TextBox 283"/>
          <p:cNvSpPr txBox="1"/>
          <p:nvPr/>
        </p:nvSpPr>
        <p:spPr>
          <a:xfrm>
            <a:off x="463539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285" name="TextBox 284"/>
          <p:cNvSpPr txBox="1"/>
          <p:nvPr/>
        </p:nvSpPr>
        <p:spPr>
          <a:xfrm>
            <a:off x="4954472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286" name="TextBox 285"/>
          <p:cNvSpPr txBox="1"/>
          <p:nvPr/>
        </p:nvSpPr>
        <p:spPr>
          <a:xfrm>
            <a:off x="5285613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287" name="TextBox 286"/>
          <p:cNvSpPr txBox="1"/>
          <p:nvPr/>
        </p:nvSpPr>
        <p:spPr>
          <a:xfrm>
            <a:off x="5595255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288" name="TextBox 287"/>
          <p:cNvSpPr txBox="1"/>
          <p:nvPr/>
        </p:nvSpPr>
        <p:spPr>
          <a:xfrm>
            <a:off x="592607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289" name="TextBox 288"/>
          <p:cNvSpPr txBox="1"/>
          <p:nvPr/>
        </p:nvSpPr>
        <p:spPr>
          <a:xfrm>
            <a:off x="6249828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6569566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291" name="TextBox 290"/>
          <p:cNvSpPr txBox="1"/>
          <p:nvPr/>
        </p:nvSpPr>
        <p:spPr>
          <a:xfrm>
            <a:off x="6888678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292" name="TextBox 291"/>
          <p:cNvSpPr txBox="1"/>
          <p:nvPr/>
        </p:nvSpPr>
        <p:spPr>
          <a:xfrm>
            <a:off x="722268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293" name="TextBox 292"/>
          <p:cNvSpPr txBox="1"/>
          <p:nvPr/>
        </p:nvSpPr>
        <p:spPr>
          <a:xfrm>
            <a:off x="7545074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294" name="TextBox 293"/>
          <p:cNvSpPr txBox="1"/>
          <p:nvPr/>
        </p:nvSpPr>
        <p:spPr>
          <a:xfrm>
            <a:off x="7862997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295" name="TextBox 294"/>
          <p:cNvSpPr txBox="1"/>
          <p:nvPr/>
        </p:nvSpPr>
        <p:spPr>
          <a:xfrm>
            <a:off x="8179929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296" name="TextBox 295"/>
          <p:cNvSpPr txBox="1"/>
          <p:nvPr/>
        </p:nvSpPr>
        <p:spPr>
          <a:xfrm>
            <a:off x="8507682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297" name="TextBox 296"/>
          <p:cNvSpPr txBox="1"/>
          <p:nvPr/>
        </p:nvSpPr>
        <p:spPr>
          <a:xfrm>
            <a:off x="3660240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298" name="TextBox 297"/>
          <p:cNvSpPr txBox="1"/>
          <p:nvPr/>
        </p:nvSpPr>
        <p:spPr>
          <a:xfrm>
            <a:off x="470342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299" name="TextBox 298"/>
          <p:cNvSpPr txBox="1"/>
          <p:nvPr/>
        </p:nvSpPr>
        <p:spPr>
          <a:xfrm>
            <a:off x="792636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300" name="TextBox 299"/>
          <p:cNvSpPr txBox="1"/>
          <p:nvPr/>
        </p:nvSpPr>
        <p:spPr>
          <a:xfrm>
            <a:off x="1118697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301" name="TextBox 300"/>
          <p:cNvSpPr txBox="1"/>
          <p:nvPr/>
        </p:nvSpPr>
        <p:spPr>
          <a:xfrm>
            <a:off x="1437884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302" name="TextBox 301"/>
          <p:cNvSpPr txBox="1"/>
          <p:nvPr/>
        </p:nvSpPr>
        <p:spPr>
          <a:xfrm>
            <a:off x="1766310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303" name="TextBox 302"/>
          <p:cNvSpPr txBox="1"/>
          <p:nvPr/>
        </p:nvSpPr>
        <p:spPr>
          <a:xfrm>
            <a:off x="2083486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304" name="TextBox 303"/>
          <p:cNvSpPr txBox="1"/>
          <p:nvPr/>
        </p:nvSpPr>
        <p:spPr>
          <a:xfrm>
            <a:off x="2405030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305" name="TextBox 304"/>
          <p:cNvSpPr txBox="1"/>
          <p:nvPr/>
        </p:nvSpPr>
        <p:spPr>
          <a:xfrm>
            <a:off x="2731693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306" name="TextBox 305"/>
          <p:cNvSpPr txBox="1"/>
          <p:nvPr/>
        </p:nvSpPr>
        <p:spPr>
          <a:xfrm>
            <a:off x="3051567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307" name="TextBox 306"/>
          <p:cNvSpPr txBox="1"/>
          <p:nvPr/>
        </p:nvSpPr>
        <p:spPr>
          <a:xfrm>
            <a:off x="3367576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308" name="TextBox 307"/>
          <p:cNvSpPr txBox="1"/>
          <p:nvPr/>
        </p:nvSpPr>
        <p:spPr>
          <a:xfrm>
            <a:off x="3984276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309" name="TextBox 308"/>
          <p:cNvSpPr txBox="1"/>
          <p:nvPr/>
        </p:nvSpPr>
        <p:spPr>
          <a:xfrm>
            <a:off x="431306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310" name="TextBox 309"/>
          <p:cNvSpPr txBox="1"/>
          <p:nvPr/>
        </p:nvSpPr>
        <p:spPr>
          <a:xfrm>
            <a:off x="463028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311" name="TextBox 310"/>
          <p:cNvSpPr txBox="1"/>
          <p:nvPr/>
        </p:nvSpPr>
        <p:spPr>
          <a:xfrm>
            <a:off x="4949366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312" name="TextBox 311"/>
          <p:cNvSpPr txBox="1"/>
          <p:nvPr/>
        </p:nvSpPr>
        <p:spPr>
          <a:xfrm>
            <a:off x="5280507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313" name="TextBox 312"/>
          <p:cNvSpPr txBox="1"/>
          <p:nvPr/>
        </p:nvSpPr>
        <p:spPr>
          <a:xfrm>
            <a:off x="5590149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314" name="TextBox 313"/>
          <p:cNvSpPr txBox="1"/>
          <p:nvPr/>
        </p:nvSpPr>
        <p:spPr>
          <a:xfrm>
            <a:off x="592096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315" name="TextBox 314"/>
          <p:cNvSpPr txBox="1"/>
          <p:nvPr/>
        </p:nvSpPr>
        <p:spPr>
          <a:xfrm>
            <a:off x="6244722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316" name="TextBox 315"/>
          <p:cNvSpPr txBox="1"/>
          <p:nvPr/>
        </p:nvSpPr>
        <p:spPr>
          <a:xfrm>
            <a:off x="6564460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317" name="TextBox 316"/>
          <p:cNvSpPr txBox="1"/>
          <p:nvPr/>
        </p:nvSpPr>
        <p:spPr>
          <a:xfrm>
            <a:off x="6883572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318" name="TextBox 317"/>
          <p:cNvSpPr txBox="1"/>
          <p:nvPr/>
        </p:nvSpPr>
        <p:spPr>
          <a:xfrm>
            <a:off x="721757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319" name="TextBox 318"/>
          <p:cNvSpPr txBox="1"/>
          <p:nvPr/>
        </p:nvSpPr>
        <p:spPr>
          <a:xfrm>
            <a:off x="7539968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320" name="TextBox 319"/>
          <p:cNvSpPr txBox="1"/>
          <p:nvPr/>
        </p:nvSpPr>
        <p:spPr>
          <a:xfrm>
            <a:off x="7857891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321" name="TextBox 320"/>
          <p:cNvSpPr txBox="1"/>
          <p:nvPr/>
        </p:nvSpPr>
        <p:spPr>
          <a:xfrm>
            <a:off x="8174823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322" name="TextBox 321"/>
          <p:cNvSpPr txBox="1"/>
          <p:nvPr/>
        </p:nvSpPr>
        <p:spPr>
          <a:xfrm>
            <a:off x="8502576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323" name="TextBox 322"/>
          <p:cNvSpPr txBox="1"/>
          <p:nvPr/>
        </p:nvSpPr>
        <p:spPr>
          <a:xfrm>
            <a:off x="3663502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324" name="TextBox 323"/>
          <p:cNvSpPr txBox="1"/>
          <p:nvPr/>
        </p:nvSpPr>
        <p:spPr>
          <a:xfrm>
            <a:off x="473604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325" name="TextBox 324"/>
          <p:cNvSpPr txBox="1"/>
          <p:nvPr/>
        </p:nvSpPr>
        <p:spPr>
          <a:xfrm>
            <a:off x="795898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21959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327" name="TextBox 326"/>
          <p:cNvSpPr txBox="1"/>
          <p:nvPr/>
        </p:nvSpPr>
        <p:spPr>
          <a:xfrm>
            <a:off x="1441146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328" name="TextBox 327"/>
          <p:cNvSpPr txBox="1"/>
          <p:nvPr/>
        </p:nvSpPr>
        <p:spPr>
          <a:xfrm>
            <a:off x="1769572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329" name="TextBox 328"/>
          <p:cNvSpPr txBox="1"/>
          <p:nvPr/>
        </p:nvSpPr>
        <p:spPr>
          <a:xfrm>
            <a:off x="2086748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330" name="TextBox 329"/>
          <p:cNvSpPr txBox="1"/>
          <p:nvPr/>
        </p:nvSpPr>
        <p:spPr>
          <a:xfrm>
            <a:off x="2408292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331" name="TextBox 330"/>
          <p:cNvSpPr txBox="1"/>
          <p:nvPr/>
        </p:nvSpPr>
        <p:spPr>
          <a:xfrm>
            <a:off x="2734955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332" name="TextBox 331"/>
          <p:cNvSpPr txBox="1"/>
          <p:nvPr/>
        </p:nvSpPr>
        <p:spPr>
          <a:xfrm>
            <a:off x="3054829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333" name="TextBox 332"/>
          <p:cNvSpPr txBox="1"/>
          <p:nvPr/>
        </p:nvSpPr>
        <p:spPr>
          <a:xfrm>
            <a:off x="3370838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334" name="TextBox 333"/>
          <p:cNvSpPr txBox="1"/>
          <p:nvPr/>
        </p:nvSpPr>
        <p:spPr>
          <a:xfrm>
            <a:off x="3987538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335" name="TextBox 334"/>
          <p:cNvSpPr txBox="1"/>
          <p:nvPr/>
        </p:nvSpPr>
        <p:spPr>
          <a:xfrm>
            <a:off x="431632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336" name="TextBox 335"/>
          <p:cNvSpPr txBox="1"/>
          <p:nvPr/>
        </p:nvSpPr>
        <p:spPr>
          <a:xfrm>
            <a:off x="463354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337" name="TextBox 336"/>
          <p:cNvSpPr txBox="1"/>
          <p:nvPr/>
        </p:nvSpPr>
        <p:spPr>
          <a:xfrm>
            <a:off x="4952628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338" name="TextBox 337"/>
          <p:cNvSpPr txBox="1"/>
          <p:nvPr/>
        </p:nvSpPr>
        <p:spPr>
          <a:xfrm>
            <a:off x="5283769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339" name="TextBox 338"/>
          <p:cNvSpPr txBox="1"/>
          <p:nvPr/>
        </p:nvSpPr>
        <p:spPr>
          <a:xfrm>
            <a:off x="5593411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340" name="TextBox 339"/>
          <p:cNvSpPr txBox="1"/>
          <p:nvPr/>
        </p:nvSpPr>
        <p:spPr>
          <a:xfrm>
            <a:off x="592422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341" name="TextBox 340"/>
          <p:cNvSpPr txBox="1"/>
          <p:nvPr/>
        </p:nvSpPr>
        <p:spPr>
          <a:xfrm>
            <a:off x="6247984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342" name="TextBox 341"/>
          <p:cNvSpPr txBox="1"/>
          <p:nvPr/>
        </p:nvSpPr>
        <p:spPr>
          <a:xfrm>
            <a:off x="6567722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343" name="TextBox 342"/>
          <p:cNvSpPr txBox="1"/>
          <p:nvPr/>
        </p:nvSpPr>
        <p:spPr>
          <a:xfrm>
            <a:off x="6886834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344" name="TextBox 343"/>
          <p:cNvSpPr txBox="1"/>
          <p:nvPr/>
        </p:nvSpPr>
        <p:spPr>
          <a:xfrm>
            <a:off x="722083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345" name="TextBox 344"/>
          <p:cNvSpPr txBox="1"/>
          <p:nvPr/>
        </p:nvSpPr>
        <p:spPr>
          <a:xfrm>
            <a:off x="7543230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346" name="TextBox 345"/>
          <p:cNvSpPr txBox="1"/>
          <p:nvPr/>
        </p:nvSpPr>
        <p:spPr>
          <a:xfrm>
            <a:off x="7861153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347" name="TextBox 346"/>
          <p:cNvSpPr txBox="1"/>
          <p:nvPr/>
        </p:nvSpPr>
        <p:spPr>
          <a:xfrm>
            <a:off x="8178085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348" name="TextBox 347"/>
          <p:cNvSpPr txBox="1"/>
          <p:nvPr/>
        </p:nvSpPr>
        <p:spPr>
          <a:xfrm>
            <a:off x="8505838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349" name="TextBox 348"/>
          <p:cNvSpPr txBox="1"/>
          <p:nvPr/>
        </p:nvSpPr>
        <p:spPr>
          <a:xfrm>
            <a:off x="3684295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350" name="TextBox 349"/>
          <p:cNvSpPr txBox="1"/>
          <p:nvPr/>
        </p:nvSpPr>
        <p:spPr>
          <a:xfrm>
            <a:off x="494397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351" name="TextBox 350"/>
          <p:cNvSpPr txBox="1"/>
          <p:nvPr/>
        </p:nvSpPr>
        <p:spPr>
          <a:xfrm>
            <a:off x="816691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352" name="TextBox 351"/>
          <p:cNvSpPr txBox="1"/>
          <p:nvPr/>
        </p:nvSpPr>
        <p:spPr>
          <a:xfrm>
            <a:off x="1142752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353" name="TextBox 352"/>
          <p:cNvSpPr txBox="1"/>
          <p:nvPr/>
        </p:nvSpPr>
        <p:spPr>
          <a:xfrm>
            <a:off x="1461939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354" name="TextBox 353"/>
          <p:cNvSpPr txBox="1"/>
          <p:nvPr/>
        </p:nvSpPr>
        <p:spPr>
          <a:xfrm>
            <a:off x="1790365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355" name="TextBox 354"/>
          <p:cNvSpPr txBox="1"/>
          <p:nvPr/>
        </p:nvSpPr>
        <p:spPr>
          <a:xfrm>
            <a:off x="2107541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356" name="TextBox 355"/>
          <p:cNvSpPr txBox="1"/>
          <p:nvPr/>
        </p:nvSpPr>
        <p:spPr>
          <a:xfrm>
            <a:off x="2429085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357" name="TextBox 356"/>
          <p:cNvSpPr txBox="1"/>
          <p:nvPr/>
        </p:nvSpPr>
        <p:spPr>
          <a:xfrm>
            <a:off x="2755748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358" name="TextBox 357"/>
          <p:cNvSpPr txBox="1"/>
          <p:nvPr/>
        </p:nvSpPr>
        <p:spPr>
          <a:xfrm>
            <a:off x="3075622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359" name="TextBox 358"/>
          <p:cNvSpPr txBox="1"/>
          <p:nvPr/>
        </p:nvSpPr>
        <p:spPr>
          <a:xfrm>
            <a:off x="3391631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360" name="TextBox 359"/>
          <p:cNvSpPr txBox="1"/>
          <p:nvPr/>
        </p:nvSpPr>
        <p:spPr>
          <a:xfrm>
            <a:off x="4008331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361" name="TextBox 360"/>
          <p:cNvSpPr txBox="1"/>
          <p:nvPr/>
        </p:nvSpPr>
        <p:spPr>
          <a:xfrm>
            <a:off x="433711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362" name="TextBox 361"/>
          <p:cNvSpPr txBox="1"/>
          <p:nvPr/>
        </p:nvSpPr>
        <p:spPr>
          <a:xfrm>
            <a:off x="465433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363" name="TextBox 362"/>
          <p:cNvSpPr txBox="1"/>
          <p:nvPr/>
        </p:nvSpPr>
        <p:spPr>
          <a:xfrm>
            <a:off x="4973421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364" name="TextBox 363"/>
          <p:cNvSpPr txBox="1"/>
          <p:nvPr/>
        </p:nvSpPr>
        <p:spPr>
          <a:xfrm>
            <a:off x="5304562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365" name="TextBox 364"/>
          <p:cNvSpPr txBox="1"/>
          <p:nvPr/>
        </p:nvSpPr>
        <p:spPr>
          <a:xfrm>
            <a:off x="5614204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366" name="TextBox 365"/>
          <p:cNvSpPr txBox="1"/>
          <p:nvPr/>
        </p:nvSpPr>
        <p:spPr>
          <a:xfrm>
            <a:off x="594501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367" name="TextBox 366"/>
          <p:cNvSpPr txBox="1"/>
          <p:nvPr/>
        </p:nvSpPr>
        <p:spPr>
          <a:xfrm>
            <a:off x="6268777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368" name="TextBox 367"/>
          <p:cNvSpPr txBox="1"/>
          <p:nvPr/>
        </p:nvSpPr>
        <p:spPr>
          <a:xfrm>
            <a:off x="6588515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369" name="TextBox 368"/>
          <p:cNvSpPr txBox="1"/>
          <p:nvPr/>
        </p:nvSpPr>
        <p:spPr>
          <a:xfrm>
            <a:off x="6907627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370" name="TextBox 369"/>
          <p:cNvSpPr txBox="1"/>
          <p:nvPr/>
        </p:nvSpPr>
        <p:spPr>
          <a:xfrm>
            <a:off x="724162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371" name="TextBox 370"/>
          <p:cNvSpPr txBox="1"/>
          <p:nvPr/>
        </p:nvSpPr>
        <p:spPr>
          <a:xfrm>
            <a:off x="7564023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372" name="TextBox 371"/>
          <p:cNvSpPr txBox="1"/>
          <p:nvPr/>
        </p:nvSpPr>
        <p:spPr>
          <a:xfrm>
            <a:off x="7881946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373" name="TextBox 372"/>
          <p:cNvSpPr txBox="1"/>
          <p:nvPr/>
        </p:nvSpPr>
        <p:spPr>
          <a:xfrm>
            <a:off x="8198878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374" name="TextBox 373"/>
          <p:cNvSpPr txBox="1"/>
          <p:nvPr/>
        </p:nvSpPr>
        <p:spPr>
          <a:xfrm>
            <a:off x="8526631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377" name="Rectangle 376"/>
          <p:cNvSpPr/>
          <p:nvPr/>
        </p:nvSpPr>
        <p:spPr>
          <a:xfrm>
            <a:off x="105660" y="3933056"/>
            <a:ext cx="889483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86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0" grpId="0" animBg="1"/>
      <p:bldP spid="91" grpId="0" animBg="1"/>
      <p:bldP spid="93" grpId="0" animBg="1"/>
      <p:bldP spid="94" grpId="0" animBg="1"/>
      <p:bldP spid="96" grpId="0" animBg="1"/>
      <p:bldP spid="97" grpId="0" animBg="1"/>
      <p:bldP spid="98" grpId="0" animBg="1"/>
      <p:bldP spid="100" grpId="0" animBg="1"/>
      <p:bldP spid="101" grpId="0" animBg="1"/>
      <p:bldP spid="103" grpId="0" animBg="1"/>
      <p:bldP spid="104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3" grpId="0" animBg="1"/>
      <p:bldP spid="114" grpId="0" animBg="1"/>
      <p:bldP spid="116" grpId="0" animBg="1"/>
      <p:bldP spid="117" grpId="0" animBg="1"/>
      <p:bldP spid="119" grpId="0" animBg="1"/>
      <p:bldP spid="120" grpId="0" animBg="1"/>
      <p:bldP spid="122" grpId="0" animBg="1"/>
      <p:bldP spid="123" grpId="0" animBg="1"/>
      <p:bldP spid="125" grpId="0" animBg="1"/>
      <p:bldP spid="126" grpId="0" animBg="1"/>
      <p:bldP spid="128" grpId="0" animBg="1"/>
      <p:bldP spid="129" grpId="0" animBg="1"/>
      <p:bldP spid="131" grpId="0" animBg="1"/>
      <p:bldP spid="132" grpId="0" animBg="1"/>
      <p:bldP spid="134" grpId="0" animBg="1"/>
      <p:bldP spid="135" grpId="0" animBg="1"/>
      <p:bldP spid="137" grpId="0" animBg="1"/>
      <p:bldP spid="138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3" grpId="0" animBg="1"/>
      <p:bldP spid="155" grpId="0" animBg="1"/>
      <p:bldP spid="157" grpId="0" animBg="1"/>
      <p:bldP spid="158" grpId="0" animBg="1"/>
      <p:bldP spid="159" grpId="0" animBg="1"/>
      <p:bldP spid="270" grpId="0" animBg="1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0" grpId="0"/>
      <p:bldP spid="281" grpId="0"/>
      <p:bldP spid="282" grpId="0"/>
      <p:bldP spid="283" grpId="0"/>
      <p:bldP spid="284" grpId="0"/>
      <p:bldP spid="285" grpId="0"/>
      <p:bldP spid="286" grpId="0"/>
      <p:bldP spid="287" grpId="0"/>
      <p:bldP spid="288" grpId="0"/>
      <p:bldP spid="289" grpId="0"/>
      <p:bldP spid="290" grpId="0"/>
      <p:bldP spid="291" grpId="0"/>
      <p:bldP spid="292" grpId="0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301" grpId="0"/>
      <p:bldP spid="302" grpId="0"/>
      <p:bldP spid="303" grpId="0"/>
      <p:bldP spid="304" grpId="0"/>
      <p:bldP spid="305" grpId="0"/>
      <p:bldP spid="306" grpId="0"/>
      <p:bldP spid="307" grpId="0"/>
      <p:bldP spid="308" grpId="0"/>
      <p:bldP spid="309" grpId="0"/>
      <p:bldP spid="310" grpId="0"/>
      <p:bldP spid="311" grpId="0"/>
      <p:bldP spid="312" grpId="0"/>
      <p:bldP spid="313" grpId="0"/>
      <p:bldP spid="314" grpId="0"/>
      <p:bldP spid="315" grpId="0"/>
      <p:bldP spid="316" grpId="0"/>
      <p:bldP spid="317" grpId="0"/>
      <p:bldP spid="318" grpId="0"/>
      <p:bldP spid="319" grpId="0"/>
      <p:bldP spid="320" grpId="0"/>
      <p:bldP spid="321" grpId="0"/>
      <p:bldP spid="322" grpId="0"/>
      <p:bldP spid="37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Sezar’ın şifresi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r>
              <a:rPr lang="tr-TR" dirty="0"/>
              <a:t>Kullanıcıdan 1 ile 25 arasında bir tam sayı girmesini isteyiniz. </a:t>
            </a:r>
          </a:p>
          <a:p>
            <a:pPr lvl="1"/>
            <a:r>
              <a:rPr lang="tr-TR" dirty="0"/>
              <a:t>Bu sizin anahtarınız olacak. Bunu </a:t>
            </a:r>
            <a:r>
              <a:rPr lang="tr-TR" b="1" dirty="0"/>
              <a:t>k</a:t>
            </a:r>
            <a:r>
              <a:rPr lang="tr-TR" dirty="0"/>
              <a:t> değişkeninde tutalım</a:t>
            </a:r>
          </a:p>
          <a:p>
            <a:r>
              <a:rPr lang="tr-TR" dirty="0"/>
              <a:t>Daha sonra bir mesaj girmesini isteyiniz.</a:t>
            </a:r>
          </a:p>
          <a:p>
            <a:r>
              <a:rPr lang="tr-TR" dirty="0"/>
              <a:t>Her harfi sayısal bir değeri olsun (ör: A</a:t>
            </a:r>
            <a:r>
              <a:rPr lang="tr-TR" dirty="0">
                <a:sym typeface="Wingdings" pitchFamily="2" charset="2"/>
              </a:rPr>
              <a:t>0, B1, …)</a:t>
            </a:r>
            <a:endParaRPr lang="tr-TR" dirty="0"/>
          </a:p>
          <a:p>
            <a:pPr lvl="1"/>
            <a:r>
              <a:rPr lang="tr-TR" dirty="0"/>
              <a:t>Anahtarı kullanarak, mesajın harflerini  tek tek şifreleyeniz.</a:t>
            </a:r>
          </a:p>
          <a:p>
            <a:pPr lvl="1"/>
            <a:r>
              <a:rPr lang="tr-TR" dirty="0"/>
              <a:t>Şifrelemek için her harfi, k sonraki harf ile değiştirelim. </a:t>
            </a:r>
          </a:p>
          <a:p>
            <a:r>
              <a:rPr lang="tr-TR" dirty="0"/>
              <a:t>k sonraki harfin sayısal değeri 25’dan büyük ise</a:t>
            </a:r>
            <a:r>
              <a:rPr lang="tr-TR" dirty="0" smtClean="0"/>
              <a:t>, </a:t>
            </a:r>
            <a:r>
              <a:rPr lang="tr-TR" dirty="0"/>
              <a:t>26 ile modül alın</a:t>
            </a:r>
          </a:p>
          <a:p>
            <a:r>
              <a:rPr lang="tr-TR" dirty="0"/>
              <a:t>Boşlukları ve noktalama işaretlerini şifrelemeyin</a:t>
            </a:r>
          </a:p>
          <a:p>
            <a:r>
              <a:rPr lang="tr-TR" dirty="0"/>
              <a:t>Kolaylık olsun diye küçük harfle çalışabilirsiniz.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9939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257734"/>
            <a:ext cx="3898776" cy="51595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Anahtari</a:t>
            </a:r>
            <a:r>
              <a:rPr lang="tr-TR" dirty="0">
                <a:solidFill>
                  <a:srgbClr val="3146DF"/>
                </a:solidFill>
              </a:rPr>
              <a:t> girin: </a:t>
            </a:r>
            <a:r>
              <a:rPr lang="tr-TR" dirty="0"/>
              <a:t>0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Mesajinizi</a:t>
            </a:r>
            <a:r>
              <a:rPr lang="tr-TR" dirty="0">
                <a:solidFill>
                  <a:srgbClr val="3146DF"/>
                </a:solidFill>
              </a:rPr>
              <a:t> girin</a:t>
            </a:r>
            <a:r>
              <a:rPr lang="tr-TR" dirty="0"/>
              <a:t>: </a:t>
            </a:r>
            <a:r>
              <a:rPr lang="en-US" dirty="0" err="1"/>
              <a:t>sabanci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Sifreli</a:t>
            </a:r>
            <a:r>
              <a:rPr lang="tr-TR" dirty="0">
                <a:solidFill>
                  <a:srgbClr val="3146DF"/>
                </a:solidFill>
              </a:rPr>
              <a:t> Mesaj:</a:t>
            </a:r>
            <a:r>
              <a:rPr lang="en-US" dirty="0">
                <a:solidFill>
                  <a:srgbClr val="3146DF"/>
                </a:solidFill>
              </a:rPr>
              <a:t> </a:t>
            </a:r>
            <a:r>
              <a:rPr lang="en-US" dirty="0" err="1">
                <a:solidFill>
                  <a:srgbClr val="3146DF"/>
                </a:solidFill>
              </a:rPr>
              <a:t>sabanci</a:t>
            </a:r>
            <a:endParaRPr lang="tr-TR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Anahtari</a:t>
            </a:r>
            <a:r>
              <a:rPr lang="tr-TR" dirty="0">
                <a:solidFill>
                  <a:srgbClr val="3146DF"/>
                </a:solidFill>
              </a:rPr>
              <a:t> girin: </a:t>
            </a:r>
            <a:r>
              <a:rPr lang="tr-TR" dirty="0"/>
              <a:t>1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Mesajinizi</a:t>
            </a:r>
            <a:r>
              <a:rPr lang="tr-TR" dirty="0">
                <a:solidFill>
                  <a:srgbClr val="3146DF"/>
                </a:solidFill>
              </a:rPr>
              <a:t> girin: </a:t>
            </a:r>
            <a:r>
              <a:rPr lang="en-US" dirty="0" err="1"/>
              <a:t>sabanci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Sifreli</a:t>
            </a:r>
            <a:r>
              <a:rPr lang="tr-TR" dirty="0">
                <a:solidFill>
                  <a:srgbClr val="3146DF"/>
                </a:solidFill>
              </a:rPr>
              <a:t> Mesaj:  </a:t>
            </a:r>
            <a:r>
              <a:rPr lang="tr-TR" dirty="0" err="1">
                <a:solidFill>
                  <a:srgbClr val="3146DF"/>
                </a:solidFill>
              </a:rPr>
              <a:t>tbcbodj</a:t>
            </a:r>
            <a:endParaRPr lang="tr-TR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267200" y="1257734"/>
            <a:ext cx="4572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800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Anahtari</a:t>
            </a:r>
            <a:r>
              <a:rPr lang="tr-TR" sz="2800" dirty="0">
                <a:solidFill>
                  <a:srgbClr val="3146DF"/>
                </a:solidFill>
              </a:rPr>
              <a:t> girin: </a:t>
            </a:r>
            <a:r>
              <a:rPr lang="tr-TR" sz="2800" dirty="0"/>
              <a:t>2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Mesajinizi</a:t>
            </a:r>
            <a:r>
              <a:rPr lang="tr-TR" sz="2800" dirty="0">
                <a:solidFill>
                  <a:srgbClr val="3146DF"/>
                </a:solidFill>
              </a:rPr>
              <a:t> girin: </a:t>
            </a:r>
            <a:r>
              <a:rPr lang="en-US" sz="2800" dirty="0" err="1"/>
              <a:t>sabanci</a:t>
            </a:r>
            <a:r>
              <a:rPr lang="en-US" sz="2800" dirty="0"/>
              <a:t> </a:t>
            </a:r>
            <a:r>
              <a:rPr lang="en-US" sz="2800" dirty="0" err="1"/>
              <a:t>univ</a:t>
            </a:r>
            <a:endParaRPr lang="tr-TR" sz="2800" dirty="0"/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Sifreli</a:t>
            </a:r>
            <a:r>
              <a:rPr lang="tr-TR" sz="2800" dirty="0">
                <a:solidFill>
                  <a:srgbClr val="3146DF"/>
                </a:solidFill>
              </a:rPr>
              <a:t> Mesaj:  </a:t>
            </a:r>
            <a:r>
              <a:rPr lang="tr-TR" sz="2800" dirty="0" err="1">
                <a:solidFill>
                  <a:srgbClr val="3146DF"/>
                </a:solidFill>
              </a:rPr>
              <a:t>ucdcpek</a:t>
            </a:r>
            <a:r>
              <a:rPr lang="tr-TR" sz="2800" dirty="0">
                <a:solidFill>
                  <a:srgbClr val="3146DF"/>
                </a:solidFill>
              </a:rPr>
              <a:t> </a:t>
            </a:r>
            <a:r>
              <a:rPr lang="tr-TR" sz="2800" dirty="0" err="1">
                <a:solidFill>
                  <a:srgbClr val="3146DF"/>
                </a:solidFill>
              </a:rPr>
              <a:t>wpkx</a:t>
            </a:r>
            <a:endParaRPr lang="tr-TR" sz="28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800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Anahtari</a:t>
            </a:r>
            <a:r>
              <a:rPr lang="tr-TR" sz="2800" dirty="0">
                <a:solidFill>
                  <a:srgbClr val="3146DF"/>
                </a:solidFill>
              </a:rPr>
              <a:t> girin: </a:t>
            </a:r>
            <a:r>
              <a:rPr lang="en-US" sz="2800" dirty="0"/>
              <a:t>4</a:t>
            </a:r>
            <a:endParaRPr lang="tr-TR" sz="2800" dirty="0"/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Mesajinizi</a:t>
            </a:r>
            <a:r>
              <a:rPr lang="tr-TR" sz="2800" dirty="0">
                <a:solidFill>
                  <a:srgbClr val="3146DF"/>
                </a:solidFill>
              </a:rPr>
              <a:t> girin: </a:t>
            </a:r>
            <a:r>
              <a:rPr lang="tr-TR" sz="2800" dirty="0" err="1"/>
              <a:t>saldirin</a:t>
            </a:r>
            <a:r>
              <a:rPr lang="tr-TR" sz="2800" dirty="0"/>
              <a:t>!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Sifreli</a:t>
            </a:r>
            <a:r>
              <a:rPr lang="tr-TR" sz="2800" dirty="0">
                <a:solidFill>
                  <a:srgbClr val="3146DF"/>
                </a:solidFill>
              </a:rPr>
              <a:t> Mesaj:  </a:t>
            </a:r>
            <a:r>
              <a:rPr lang="tr-TR" sz="2800" dirty="0" err="1">
                <a:solidFill>
                  <a:srgbClr val="3146DF"/>
                </a:solidFill>
              </a:rPr>
              <a:t>wephmvmr</a:t>
            </a:r>
            <a:r>
              <a:rPr lang="tr-TR" sz="2800" dirty="0">
                <a:solidFill>
                  <a:srgbClr val="3146DF"/>
                </a:solidFill>
              </a:rPr>
              <a:t>!</a:t>
            </a:r>
          </a:p>
          <a:p>
            <a:pPr>
              <a:lnSpc>
                <a:spcPct val="120000"/>
              </a:lnSpc>
            </a:pPr>
            <a:r>
              <a:rPr lang="tr-TR" sz="2800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İpucu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Dictionary</a:t>
            </a:r>
            <a:r>
              <a:rPr lang="tr-TR" dirty="0"/>
              <a:t> tipi değişken kullanabilirsiniz</a:t>
            </a:r>
          </a:p>
          <a:p>
            <a:pPr>
              <a:buNone/>
            </a:pPr>
            <a:r>
              <a:rPr lang="tr-TR" dirty="0"/>
              <a:t>alfabe ={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:0, </a:t>
            </a:r>
            <a:r>
              <a:rPr lang="tr-TR" dirty="0">
                <a:solidFill>
                  <a:srgbClr val="00B050"/>
                </a:solidFill>
              </a:rPr>
              <a:t>'b':</a:t>
            </a:r>
            <a:r>
              <a:rPr lang="tr-TR" dirty="0"/>
              <a:t>1, 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:2, 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:3,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:4, 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:5, 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:6, 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:7, 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:8,</a:t>
            </a:r>
          </a:p>
          <a:p>
            <a:pPr>
              <a:buNone/>
            </a:pPr>
            <a:r>
              <a:rPr lang="tr-TR" dirty="0"/>
              <a:t>     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:9, 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:10, 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:11, 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:12, 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:13, 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:14, 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:15, 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:16, 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:17, 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:18,  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:19, 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:20, 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:21, 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:22, 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:23, 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:24, 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:25}</a:t>
            </a:r>
          </a:p>
          <a:p>
            <a:pPr>
              <a:buNone/>
            </a:pPr>
            <a:r>
              <a:rPr lang="tr-TR" dirty="0"/>
              <a:t>ters_alfabe = {0: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, 1:</a:t>
            </a:r>
            <a:r>
              <a:rPr lang="tr-TR" dirty="0">
                <a:solidFill>
                  <a:srgbClr val="00B050"/>
                </a:solidFill>
              </a:rPr>
              <a:t>'b'</a:t>
            </a:r>
            <a:r>
              <a:rPr lang="tr-TR" dirty="0"/>
              <a:t>, 2: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, 3: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, 4: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, 5: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, 6: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, 7: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, 8: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, 9: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, 10: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, 11: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, 12: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, 13: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, 14: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, 15: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, 16: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, 17: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, 18: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, 19: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, 20: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, 21: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, 22: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, 23: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, 24: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, 25: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}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tr-TR" dirty="0"/>
              <a:t>Sezar Şifresi Kodu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595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/>
              <a:t>alfabe ={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:0, </a:t>
            </a:r>
            <a:r>
              <a:rPr lang="tr-TR" dirty="0">
                <a:solidFill>
                  <a:srgbClr val="00B050"/>
                </a:solidFill>
              </a:rPr>
              <a:t>'b':</a:t>
            </a:r>
            <a:r>
              <a:rPr lang="tr-TR" dirty="0"/>
              <a:t>1, 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:2, 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:3,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:4, 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:5, 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:6, 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:7, 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:8,</a:t>
            </a:r>
          </a:p>
          <a:p>
            <a:pPr>
              <a:buNone/>
            </a:pPr>
            <a:r>
              <a:rPr lang="tr-TR" dirty="0"/>
              <a:t>     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:9, 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:10, 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:11, 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:12, 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:13, 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:14, 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:15, 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:16, 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:17, 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:18,  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:19, 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:20, 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:21, 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:22, 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:23, 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:24, 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:25}</a:t>
            </a:r>
          </a:p>
          <a:p>
            <a:pPr>
              <a:buNone/>
            </a:pPr>
            <a:r>
              <a:rPr lang="tr-TR" dirty="0"/>
              <a:t>ters_alfabe = {0: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, 1:</a:t>
            </a:r>
            <a:r>
              <a:rPr lang="tr-TR" dirty="0">
                <a:solidFill>
                  <a:srgbClr val="00B050"/>
                </a:solidFill>
              </a:rPr>
              <a:t>'b'</a:t>
            </a:r>
            <a:r>
              <a:rPr lang="tr-TR" dirty="0"/>
              <a:t>, 2: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, 3: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, 4: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, 5: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, 6: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, 7: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, 8: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, 9: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, 10: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, 11: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, 12: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, 13: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, 14: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, 15: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, 16: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, 17: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, 18: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, 19: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, 20: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, 21: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, 22: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, 23: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, 24: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, 25: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tr-TR" dirty="0" smtClean="0"/>
              <a:t>k </a:t>
            </a:r>
            <a:r>
              <a:rPr lang="en-US" dirty="0" smtClean="0"/>
              <a:t>= </a:t>
            </a:r>
            <a:r>
              <a:rPr lang="en-US" sz="3000" dirty="0" err="1" smtClean="0">
                <a:solidFill>
                  <a:srgbClr val="7030A0"/>
                </a:solidFill>
              </a:rPr>
              <a:t>int</a:t>
            </a:r>
            <a:r>
              <a:rPr lang="en-US" dirty="0" smtClean="0"/>
              <a:t>(</a:t>
            </a:r>
            <a:r>
              <a:rPr lang="en-US" sz="3000" dirty="0" smtClean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sz="3000" dirty="0">
                <a:solidFill>
                  <a:srgbClr val="00B050"/>
                </a:solidFill>
              </a:rPr>
              <a:t>"</a:t>
            </a:r>
            <a:r>
              <a:rPr lang="en-US" sz="3000" dirty="0" err="1">
                <a:solidFill>
                  <a:srgbClr val="00B050"/>
                </a:solidFill>
              </a:rPr>
              <a:t>Anahtari</a:t>
            </a:r>
            <a:r>
              <a:rPr lang="en-US" sz="3000" dirty="0">
                <a:solidFill>
                  <a:srgbClr val="00B050"/>
                </a:solidFill>
              </a:rPr>
              <a:t> </a:t>
            </a:r>
            <a:r>
              <a:rPr lang="en-US" sz="3000" dirty="0" err="1">
                <a:solidFill>
                  <a:srgbClr val="00B050"/>
                </a:solidFill>
              </a:rPr>
              <a:t>girin</a:t>
            </a:r>
            <a:r>
              <a:rPr lang="en-US" dirty="0"/>
              <a:t>: </a:t>
            </a:r>
            <a:r>
              <a:rPr lang="en-US" sz="3000" dirty="0">
                <a:solidFill>
                  <a:srgbClr val="00B050"/>
                </a:solidFill>
              </a:rPr>
              <a:t>"</a:t>
            </a:r>
            <a:r>
              <a:rPr lang="en-US" dirty="0"/>
              <a:t>))</a:t>
            </a:r>
          </a:p>
          <a:p>
            <a:pPr>
              <a:buNone/>
            </a:pPr>
            <a:r>
              <a:rPr lang="en-US" dirty="0" err="1"/>
              <a:t>mesaj</a:t>
            </a:r>
            <a:r>
              <a:rPr lang="en-US" dirty="0"/>
              <a:t> = </a:t>
            </a:r>
            <a:r>
              <a:rPr lang="en-US" sz="3000" dirty="0" smtClean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sz="3000" dirty="0">
                <a:solidFill>
                  <a:srgbClr val="00B050"/>
                </a:solidFill>
              </a:rPr>
              <a:t>"</a:t>
            </a:r>
            <a:r>
              <a:rPr lang="en-US" sz="3000" dirty="0" err="1">
                <a:solidFill>
                  <a:srgbClr val="00B050"/>
                </a:solidFill>
              </a:rPr>
              <a:t>Mesajinizi</a:t>
            </a:r>
            <a:r>
              <a:rPr lang="en-US" sz="3000" dirty="0">
                <a:solidFill>
                  <a:srgbClr val="00B050"/>
                </a:solidFill>
              </a:rPr>
              <a:t> </a:t>
            </a:r>
            <a:r>
              <a:rPr lang="en-US" sz="3000" dirty="0" err="1">
                <a:solidFill>
                  <a:srgbClr val="00B050"/>
                </a:solidFill>
              </a:rPr>
              <a:t>girin</a:t>
            </a:r>
            <a:r>
              <a:rPr lang="en-US" dirty="0"/>
              <a:t>: </a:t>
            </a:r>
            <a:r>
              <a:rPr lang="en-US" sz="3000" dirty="0">
                <a:solidFill>
                  <a:srgbClr val="00B050"/>
                </a:solidFill>
              </a:rPr>
              <a:t>"</a:t>
            </a:r>
            <a:r>
              <a:rPr lang="en-US" dirty="0"/>
              <a:t>)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Sezar</a:t>
            </a:r>
            <a:r>
              <a:rPr lang="tr-TR" dirty="0"/>
              <a:t> Şifresi Çözme</a:t>
            </a:r>
            <a:r>
              <a:rPr lang="en-US" dirty="0"/>
              <a:t> </a:t>
            </a:r>
            <a:r>
              <a:rPr lang="en-US" dirty="0" err="1"/>
              <a:t>Yar</a:t>
            </a:r>
            <a:r>
              <a:rPr lang="tr-TR" dirty="0" err="1"/>
              <a:t>ışması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KURALLAR</a:t>
            </a:r>
          </a:p>
          <a:p>
            <a:r>
              <a:rPr lang="tr-TR" dirty="0"/>
              <a:t>Size Sezar şifresi kullanılarak elde edilmiş şifreli bir mesaj vereceğiz.</a:t>
            </a:r>
          </a:p>
          <a:p>
            <a:r>
              <a:rPr lang="tr-TR" dirty="0"/>
              <a:t>Asıl mesajı (şifresiz mesajı) ilk bulan yarışmayı kazanır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>Asıl mesajı bulunca:</a:t>
            </a:r>
          </a:p>
          <a:p>
            <a:pPr lvl="1"/>
            <a:r>
              <a:rPr lang="tr-TR" dirty="0" smtClean="0">
                <a:hlinkClick r:id="rId2"/>
              </a:rPr>
              <a:t>erkays@sabanciuniv.edu</a:t>
            </a:r>
            <a:r>
              <a:rPr lang="tr-TR" dirty="0" smtClean="0"/>
              <a:t> adresine gönderin</a:t>
            </a:r>
          </a:p>
          <a:p>
            <a:pPr lvl="1"/>
            <a:r>
              <a:rPr lang="tr-TR" dirty="0" smtClean="0"/>
              <a:t>e-posta mesajınızın konusu büyük harflerle asıl mesaj olsun.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Şifreli mesaj: </a:t>
            </a:r>
          </a:p>
          <a:p>
            <a:pPr marL="0" indent="0" algn="ctr">
              <a:buNone/>
            </a:pPr>
            <a:r>
              <a:rPr lang="tr-TR" sz="4800" b="1" dirty="0" smtClean="0"/>
              <a:t>ve slplb wvevi</a:t>
            </a:r>
            <a:endParaRPr lang="en-US" sz="4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4984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8 </a:t>
            </a:r>
            <a:r>
              <a:rPr lang="tr-TR" dirty="0"/>
              <a:t>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Liste tipi değişkenler</a:t>
            </a:r>
          </a:p>
          <a:p>
            <a:pPr>
              <a:lnSpc>
                <a:spcPct val="120000"/>
              </a:lnSpc>
            </a:pPr>
            <a:r>
              <a:rPr lang="tr-TR" dirty="0"/>
              <a:t>Sözlük (</a:t>
            </a:r>
            <a:r>
              <a:rPr lang="tr-TR" dirty="0" err="1"/>
              <a:t>Dictionary</a:t>
            </a:r>
            <a:r>
              <a:rPr lang="tr-TR" dirty="0"/>
              <a:t>) tipi değişkenler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287B-2966-4DC0-AB30-26BE9D09CD39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Liste Tipi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823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Birden fazla değeri tek bir değişkende tutabiliriz. </a:t>
            </a:r>
          </a:p>
          <a:p>
            <a:pPr>
              <a:lnSpc>
                <a:spcPct val="120000"/>
              </a:lnSpc>
            </a:pPr>
            <a:r>
              <a:rPr lang="tr-TR" dirty="0"/>
              <a:t>Bu değişken tipine “</a:t>
            </a:r>
            <a:r>
              <a:rPr lang="tr-TR" dirty="0" err="1">
                <a:solidFill>
                  <a:srgbClr val="C00000"/>
                </a:solidFill>
              </a:rPr>
              <a:t>list</a:t>
            </a:r>
            <a:r>
              <a:rPr lang="tr-TR" dirty="0"/>
              <a:t>” adı verilir.</a:t>
            </a:r>
          </a:p>
          <a:p>
            <a:pPr>
              <a:lnSpc>
                <a:spcPct val="120000"/>
              </a:lnSpc>
            </a:pPr>
            <a:r>
              <a:rPr lang="tr-TR" dirty="0"/>
              <a:t>Değerler arasında “,” karakteri vardır, </a:t>
            </a:r>
            <a:r>
              <a:rPr lang="tr-TR" dirty="0" smtClean="0"/>
              <a:t>ayrıca </a:t>
            </a:r>
            <a:r>
              <a:rPr lang="tr-TR" dirty="0" err="1" smtClean="0"/>
              <a:t>herşeyi</a:t>
            </a:r>
            <a:r>
              <a:rPr lang="tr-TR" dirty="0" smtClean="0"/>
              <a:t> köşeli paranteze  </a:t>
            </a:r>
            <a:r>
              <a:rPr lang="tr-TR" dirty="0"/>
              <a:t>[] </a:t>
            </a:r>
            <a:r>
              <a:rPr lang="tr-TR" dirty="0" smtClean="0"/>
              <a:t>alırız</a:t>
            </a: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liste1 = [0,2,3,4,5]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liste2 = [</a:t>
            </a:r>
            <a:r>
              <a:rPr lang="en-US" dirty="0">
                <a:solidFill>
                  <a:srgbClr val="00B050"/>
                </a:solidFill>
              </a:rPr>
              <a:t>'a'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'b'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'c'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'd'</a:t>
            </a:r>
            <a:r>
              <a:rPr lang="en-US" dirty="0"/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Listelerin elemanlarına sıra numaralarını kullanarak </a:t>
            </a:r>
            <a:r>
              <a:rPr lang="tr-TR" dirty="0" smtClean="0"/>
              <a:t>erişebiliriz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rgbClr val="C00000"/>
                </a:solidFill>
              </a:rPr>
              <a:t>Sıra numarası 0'dan başlar; yani ilk eleman sıfırıncı elemandır.</a:t>
            </a:r>
            <a:endParaRPr lang="tr-TR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</a:pPr>
            <a:r>
              <a:rPr lang="tr-TR" sz="26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(liste1[1</a:t>
            </a:r>
            <a:r>
              <a:rPr lang="tr-TR" dirty="0"/>
              <a:t>], liste2[0], liste3[2</a:t>
            </a:r>
            <a:r>
              <a:rPr lang="tr-TR" dirty="0" smtClean="0"/>
              <a:t>])</a:t>
            </a:r>
            <a:endParaRPr lang="tr-TR" dirty="0"/>
          </a:p>
          <a:p>
            <a:pPr lvl="1">
              <a:lnSpc>
                <a:spcPct val="120000"/>
              </a:lnSpc>
            </a:pPr>
            <a:r>
              <a:rPr lang="tr-TR" dirty="0">
                <a:solidFill>
                  <a:srgbClr val="3146DF"/>
                </a:solidFill>
              </a:rPr>
              <a:t>2 a biyoloji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 Tipi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76964" cy="4313076"/>
          </a:xfrm>
        </p:spPr>
        <p:txBody>
          <a:bodyPr>
            <a:normAutofit/>
          </a:bodyPr>
          <a:lstStyle/>
          <a:p>
            <a:r>
              <a:rPr lang="tr-TR" dirty="0"/>
              <a:t>Listelerde erişime kolaylık sağlayan bir şey de </a:t>
            </a:r>
            <a:r>
              <a:rPr lang="tr-TR" dirty="0" err="1"/>
              <a:t>Python’un</a:t>
            </a:r>
            <a:r>
              <a:rPr lang="tr-TR" dirty="0"/>
              <a:t> listelerde geriden saymaya başlayabilmesidir.</a:t>
            </a:r>
          </a:p>
          <a:p>
            <a:r>
              <a:rPr lang="tr-TR" dirty="0"/>
              <a:t>Örnek:</a:t>
            </a:r>
          </a:p>
          <a:p>
            <a:pPr lvl="1">
              <a:buNone/>
            </a:pP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lvl="1">
              <a:buNone/>
            </a:pPr>
            <a:endParaRPr lang="tr-TR" dirty="0"/>
          </a:p>
          <a:p>
            <a:pPr lvl="1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(liste3[0])</a:t>
            </a:r>
            <a:endParaRPr lang="tr-TR" dirty="0"/>
          </a:p>
          <a:p>
            <a:pPr lvl="1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[-1</a:t>
            </a:r>
            <a:r>
              <a:rPr lang="tr-TR" dirty="0" smtClean="0"/>
              <a:t>])</a:t>
            </a:r>
            <a:endParaRPr lang="tr-TR" dirty="0"/>
          </a:p>
          <a:p>
            <a:pPr lvl="1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[-2</a:t>
            </a:r>
            <a:r>
              <a:rPr lang="tr-TR" dirty="0" smtClean="0"/>
              <a:t>])</a:t>
            </a:r>
            <a:endParaRPr lang="tr-TR" dirty="0"/>
          </a:p>
          <a:p>
            <a:pPr lvl="1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[-3</a:t>
            </a:r>
            <a:r>
              <a:rPr lang="tr-TR" dirty="0" smtClean="0"/>
              <a:t>])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3733800" y="3881951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fizik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 err="1">
                <a:solidFill>
                  <a:srgbClr val="3146DF"/>
                </a:solidFill>
              </a:rPr>
              <a:t>cografya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>
                <a:solidFill>
                  <a:srgbClr val="3146DF"/>
                </a:solidFill>
              </a:rPr>
              <a:t>tarih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Listeye Eleman </a:t>
            </a:r>
            <a:r>
              <a:rPr lang="tr-TR" dirty="0" smtClean="0"/>
              <a:t>Eklemek/Silmek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tr-TR" dirty="0"/>
              <a:t>Listelerin içine </a:t>
            </a:r>
            <a:r>
              <a:rPr lang="tr-TR" dirty="0" smtClean="0"/>
              <a:t>elemanlar </a:t>
            </a:r>
            <a:r>
              <a:rPr lang="tr-TR" b="1" dirty="0">
                <a:solidFill>
                  <a:srgbClr val="7030A0"/>
                </a:solidFill>
              </a:rPr>
              <a:t>append</a:t>
            </a:r>
            <a:r>
              <a:rPr lang="tr-TR" b="1" dirty="0"/>
              <a:t>() </a:t>
            </a:r>
            <a:r>
              <a:rPr lang="tr-TR" dirty="0"/>
              <a:t>fonskiyonu ile </a:t>
            </a:r>
            <a:r>
              <a:rPr lang="tr-TR" dirty="0" smtClean="0"/>
              <a:t>eklenir. </a:t>
            </a:r>
            <a:endParaRPr lang="tr-TR" dirty="0"/>
          </a:p>
          <a:p>
            <a:r>
              <a:rPr lang="tr-TR" dirty="0"/>
              <a:t>Elementler </a:t>
            </a:r>
            <a:r>
              <a:rPr lang="tr-TR" b="1" dirty="0">
                <a:solidFill>
                  <a:srgbClr val="7030A0"/>
                </a:solidFill>
              </a:rPr>
              <a:t>del</a:t>
            </a:r>
            <a:r>
              <a:rPr lang="tr-TR" dirty="0"/>
              <a:t> fonksiyonu ile listeden silinebilir.</a:t>
            </a:r>
          </a:p>
          <a:p>
            <a:r>
              <a:rPr lang="tr-TR" dirty="0"/>
              <a:t>Örnek</a:t>
            </a:r>
          </a:p>
          <a:p>
            <a:pPr marL="342900" lvl="1" indent="-342900">
              <a:buNone/>
            </a:pP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[-1</a:t>
            </a:r>
            <a:r>
              <a:rPr lang="tr-TR" dirty="0" smtClean="0"/>
              <a:t>])</a:t>
            </a:r>
            <a:endParaRPr lang="tr-TR" dirty="0"/>
          </a:p>
          <a:p>
            <a:pPr marL="342900" lvl="1" indent="-342900">
              <a:buNone/>
            </a:pPr>
            <a:r>
              <a:rPr lang="tr-TR" dirty="0"/>
              <a:t>liste3.</a:t>
            </a:r>
            <a:r>
              <a:rPr lang="tr-TR" dirty="0">
                <a:solidFill>
                  <a:srgbClr val="7030A0"/>
                </a:solidFill>
              </a:rPr>
              <a:t>append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"matematik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[-1</a:t>
            </a:r>
            <a:r>
              <a:rPr lang="tr-TR" dirty="0" smtClean="0"/>
              <a:t>])</a:t>
            </a:r>
            <a:endParaRPr lang="tr-TR" dirty="0"/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del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[-1</a:t>
            </a:r>
            <a:r>
              <a:rPr lang="tr-TR" dirty="0" smtClean="0"/>
              <a:t>])</a:t>
            </a:r>
            <a:endParaRPr lang="tr-TR" dirty="0"/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[-1</a:t>
            </a:r>
            <a:r>
              <a:rPr lang="tr-TR" dirty="0" smtClean="0"/>
              <a:t>])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4267200" y="3994551"/>
            <a:ext cx="4572000" cy="22787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matematik</a:t>
            </a: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Liste Elemanlarına Döngü ile Erişebiliriz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Örnek:</a:t>
            </a:r>
          </a:p>
          <a:p>
            <a:pPr marL="342900" lvl="1" indent="-342900">
              <a:lnSpc>
                <a:spcPct val="120000"/>
              </a:lnSpc>
              <a:buNone/>
            </a:pPr>
            <a:r>
              <a:rPr lang="tr-TR" dirty="0"/>
              <a:t>	</a:t>
            </a: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ders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liste3:</a:t>
            </a:r>
          </a:p>
          <a:p>
            <a:pPr>
              <a:buNone/>
            </a:pPr>
            <a:r>
              <a:rPr lang="tr-TR" dirty="0"/>
              <a:t>    		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(ders)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3959932" y="2962216"/>
            <a:ext cx="4572000" cy="3394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fizik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kimya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biyoloji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tarih</a:t>
            </a:r>
          </a:p>
          <a:p>
            <a:pPr>
              <a:lnSpc>
                <a:spcPct val="120000"/>
              </a:lnSpc>
            </a:pPr>
            <a:r>
              <a:rPr lang="tr-TR" sz="2400" smtClean="0">
                <a:solidFill>
                  <a:srgbClr val="3146DF"/>
                </a:solidFill>
              </a:rPr>
              <a:t>cografya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Listeler Üzerinde İşlemler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968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Örnek:</a:t>
            </a:r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[::-1</a:t>
            </a:r>
            <a:r>
              <a:rPr lang="tr-TR" dirty="0" smtClean="0"/>
              <a:t>])</a:t>
            </a:r>
            <a:endParaRPr lang="tr-TR" dirty="0"/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	print</a:t>
            </a:r>
            <a:r>
              <a:rPr lang="tr-TR" dirty="0"/>
              <a:t> </a:t>
            </a:r>
            <a:r>
              <a:rPr lang="tr-TR" dirty="0" smtClean="0"/>
              <a:t>(liste3[2:4])</a:t>
            </a:r>
            <a:endParaRPr lang="tr-TR" dirty="0"/>
          </a:p>
          <a:p>
            <a:pPr marL="342900" lvl="1" indent="-34290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4257092"/>
            <a:ext cx="6506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</a:t>
            </a:r>
          </a:p>
          <a:p>
            <a:r>
              <a:rPr lang="tr-TR" sz="2400" dirty="0">
                <a:solidFill>
                  <a:srgbClr val="3146DF"/>
                </a:solidFill>
              </a:rPr>
              <a:t>['</a:t>
            </a:r>
            <a:r>
              <a:rPr lang="tr-TR" sz="2400" dirty="0" err="1">
                <a:solidFill>
                  <a:srgbClr val="3146DF"/>
                </a:solidFill>
              </a:rPr>
              <a:t>turkce</a:t>
            </a:r>
            <a:r>
              <a:rPr lang="tr-TR" sz="2400" dirty="0">
                <a:solidFill>
                  <a:srgbClr val="3146DF"/>
                </a:solidFill>
              </a:rPr>
              <a:t>', '</a:t>
            </a:r>
            <a:r>
              <a:rPr lang="tr-TR" sz="2400" dirty="0" err="1">
                <a:solidFill>
                  <a:srgbClr val="3146DF"/>
                </a:solidFill>
              </a:rPr>
              <a:t>cografya</a:t>
            </a:r>
            <a:r>
              <a:rPr lang="tr-TR" sz="2400" dirty="0">
                <a:solidFill>
                  <a:srgbClr val="3146DF"/>
                </a:solidFill>
              </a:rPr>
              <a:t>', 'tarih', 'biyoloji', 'kimya', 'fizik']</a:t>
            </a:r>
          </a:p>
          <a:p>
            <a:r>
              <a:rPr lang="tr-TR" sz="2400" dirty="0">
                <a:solidFill>
                  <a:srgbClr val="3146DF"/>
                </a:solidFill>
              </a:rPr>
              <a:t>['biyoloji', 'tarih']</a:t>
            </a:r>
          </a:p>
          <a:p>
            <a:r>
              <a:rPr lang="tr-TR" sz="2400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Listeler Üzerinde İşlemler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22968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Örnek:</a:t>
            </a:r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(liste3[0</a:t>
            </a:r>
            <a:r>
              <a:rPr lang="tr-TR" dirty="0"/>
              <a:t>][0</a:t>
            </a:r>
            <a:r>
              <a:rPr lang="tr-TR" dirty="0" smtClean="0"/>
              <a:t>])</a:t>
            </a:r>
            <a:endParaRPr lang="tr-TR" dirty="0"/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	print</a:t>
            </a:r>
            <a:r>
              <a:rPr lang="tr-TR" dirty="0"/>
              <a:t> </a:t>
            </a:r>
            <a:r>
              <a:rPr lang="tr-TR" dirty="0" smtClean="0"/>
              <a:t>(liste3</a:t>
            </a:r>
            <a:r>
              <a:rPr lang="tr-TR" dirty="0"/>
              <a:t>[-1][-1</a:t>
            </a:r>
            <a:r>
              <a:rPr lang="tr-TR" dirty="0" smtClean="0"/>
              <a:t>])</a:t>
            </a:r>
            <a:endParaRPr lang="tr-TR" dirty="0"/>
          </a:p>
          <a:p>
            <a:pPr marL="342900" lvl="1" indent="-34290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4257092"/>
            <a:ext cx="6506108" cy="183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f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e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756"/>
            <a:ext cx="8229600" cy="1143000"/>
          </a:xfrm>
        </p:spPr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split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40"/>
            <a:ext cx="8471284" cy="388843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Bu fonksiyon bir cümleyi bırakılan boşluklara göre parçalara ayırıp bir liste oluşturur.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 lvl="1">
              <a:lnSpc>
                <a:spcPct val="120000"/>
              </a:lnSpc>
              <a:buNone/>
            </a:pPr>
            <a:r>
              <a:rPr lang="en-GB" sz="1800" dirty="0" err="1"/>
              <a:t>cumle</a:t>
            </a:r>
            <a:r>
              <a:rPr lang="en-GB" sz="1800" dirty="0"/>
              <a:t> = </a:t>
            </a:r>
            <a:r>
              <a:rPr lang="en-GB" sz="1800" dirty="0">
                <a:solidFill>
                  <a:srgbClr val="00B050"/>
                </a:solidFill>
              </a:rPr>
              <a:t>"</a:t>
            </a:r>
            <a:r>
              <a:rPr lang="en-GB" sz="1800" dirty="0" err="1">
                <a:solidFill>
                  <a:srgbClr val="00B050"/>
                </a:solidFill>
              </a:rPr>
              <a:t>Akilli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tr-TR" sz="1800" dirty="0" smtClean="0">
                <a:solidFill>
                  <a:srgbClr val="00B050"/>
                </a:solidFill>
              </a:rPr>
              <a:t>insan</a:t>
            </a:r>
            <a:r>
              <a:rPr lang="en-GB" sz="1800" dirty="0" smtClean="0">
                <a:solidFill>
                  <a:srgbClr val="00B050"/>
                </a:solidFill>
              </a:rPr>
              <a:t> </a:t>
            </a:r>
            <a:r>
              <a:rPr lang="en-GB" sz="1800" dirty="0" err="1">
                <a:solidFill>
                  <a:srgbClr val="00B050"/>
                </a:solidFill>
              </a:rPr>
              <a:t>aklini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en-GB" sz="1800" dirty="0" err="1">
                <a:solidFill>
                  <a:srgbClr val="00B050"/>
                </a:solidFill>
              </a:rPr>
              <a:t>kullanir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en-GB" sz="1800" dirty="0" err="1">
                <a:solidFill>
                  <a:srgbClr val="00B050"/>
                </a:solidFill>
              </a:rPr>
              <a:t>daha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en-GB" sz="1800" dirty="0" err="1">
                <a:solidFill>
                  <a:srgbClr val="00B050"/>
                </a:solidFill>
              </a:rPr>
              <a:t>akilli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tr-TR" sz="1800" dirty="0" smtClean="0">
                <a:solidFill>
                  <a:srgbClr val="00B050"/>
                </a:solidFill>
              </a:rPr>
              <a:t>insan</a:t>
            </a:r>
            <a:r>
              <a:rPr lang="en-GB" sz="1800" dirty="0" smtClean="0">
                <a:solidFill>
                  <a:srgbClr val="00B050"/>
                </a:solidFill>
              </a:rPr>
              <a:t> </a:t>
            </a:r>
            <a:r>
              <a:rPr lang="en-GB" sz="1800" dirty="0" err="1">
                <a:solidFill>
                  <a:srgbClr val="00B050"/>
                </a:solidFill>
              </a:rPr>
              <a:t>baskalarinin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en-GB" sz="1800" dirty="0" err="1">
                <a:solidFill>
                  <a:srgbClr val="00B050"/>
                </a:solidFill>
              </a:rPr>
              <a:t>da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en-GB" sz="1800" dirty="0" err="1">
                <a:solidFill>
                  <a:srgbClr val="00B050"/>
                </a:solidFill>
              </a:rPr>
              <a:t>aklini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  <a:r>
              <a:rPr lang="en-GB" sz="1800" dirty="0" err="1" smtClean="0">
                <a:solidFill>
                  <a:srgbClr val="00B050"/>
                </a:solidFill>
              </a:rPr>
              <a:t>kullanir</a:t>
            </a:r>
            <a:r>
              <a:rPr lang="en-GB" sz="1800" dirty="0" smtClean="0">
                <a:solidFill>
                  <a:srgbClr val="00B050"/>
                </a:solidFill>
              </a:rPr>
              <a:t>"</a:t>
            </a:r>
            <a:endParaRPr lang="en-GB" sz="1800" dirty="0">
              <a:solidFill>
                <a:srgbClr val="00B050"/>
              </a:solidFill>
            </a:endParaRPr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listem</a:t>
            </a:r>
            <a:r>
              <a:rPr lang="en-GB" dirty="0"/>
              <a:t> = </a:t>
            </a:r>
            <a:r>
              <a:rPr lang="en-GB" dirty="0" err="1"/>
              <a:t>cumle.</a:t>
            </a:r>
            <a:r>
              <a:rPr lang="en-GB" dirty="0" err="1">
                <a:solidFill>
                  <a:srgbClr val="7030A0"/>
                </a:solidFill>
              </a:rPr>
              <a:t>split</a:t>
            </a:r>
            <a:r>
              <a:rPr lang="en-GB" dirty="0"/>
              <a:t>()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GB" dirty="0"/>
              <a:t> </a:t>
            </a:r>
            <a:r>
              <a:rPr lang="tr-TR" dirty="0" smtClean="0"/>
              <a:t>(</a:t>
            </a:r>
            <a:r>
              <a:rPr lang="en-GB" dirty="0" err="1" smtClean="0"/>
              <a:t>listem</a:t>
            </a:r>
            <a:r>
              <a:rPr lang="tr-TR" dirty="0" smtClean="0"/>
              <a:t>)</a:t>
            </a:r>
            <a:endParaRPr lang="en-GB" dirty="0"/>
          </a:p>
          <a:p>
            <a:pPr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01.08.2019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4545124"/>
            <a:ext cx="744221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0070C0"/>
                </a:solidFill>
              </a:rPr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 smtClean="0">
                <a:solidFill>
                  <a:srgbClr val="0070C0"/>
                </a:solidFill>
              </a:rPr>
              <a:t>['Akilli', 'insan', 'aklini', 'kullanir', 'daha', 'akilli', 'insan', 'baskalarinin', 'da', 'aklini', 'kullanir']</a:t>
            </a:r>
          </a:p>
          <a:p>
            <a:pPr>
              <a:lnSpc>
                <a:spcPct val="120000"/>
              </a:lnSpc>
            </a:pPr>
            <a:r>
              <a:rPr lang="tr-TR" sz="2400" dirty="0" smtClean="0">
                <a:solidFill>
                  <a:srgbClr val="0070C0"/>
                </a:solidFill>
              </a:rPr>
              <a:t>&gt;&gt;&gt;</a:t>
            </a:r>
            <a:endParaRPr lang="tr-T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1680</Words>
  <Application>Microsoft Office PowerPoint</Application>
  <PresentationFormat>On-screen Show (4:3)</PresentationFormat>
  <Paragraphs>503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Ofis Teması</vt:lpstr>
      <vt:lpstr>Bilgisayar Programlamasına ve Veri Analizine Giriş</vt:lpstr>
      <vt:lpstr>Ders 8 için Planımız </vt:lpstr>
      <vt:lpstr>Liste Tipi Değişkenler</vt:lpstr>
      <vt:lpstr>Liste Tipi Değişkenler</vt:lpstr>
      <vt:lpstr>Listeye Eleman Eklemek/Silmek</vt:lpstr>
      <vt:lpstr>Liste Elemanlarına Döngü ile Erişebiliriz</vt:lpstr>
      <vt:lpstr>Listeler Üzerinde İşlemler</vt:lpstr>
      <vt:lpstr>Listeler Üzerinde İşlemler</vt:lpstr>
      <vt:lpstr>split() Fonksiyonu</vt:lpstr>
      <vt:lpstr>join() Fonksiyonu</vt:lpstr>
      <vt:lpstr>Sözlük (Dictionary) Veri Tipi</vt:lpstr>
      <vt:lpstr>Sözlük (Dictionary) Veri Tipi</vt:lpstr>
      <vt:lpstr>Sezar’ın şifresi</vt:lpstr>
      <vt:lpstr>Sezar’ın şifresi</vt:lpstr>
      <vt:lpstr>Sezar’ın şifresi</vt:lpstr>
      <vt:lpstr>Örnek</vt:lpstr>
      <vt:lpstr>İpucu</vt:lpstr>
      <vt:lpstr>Sezar Şifresi Kodu</vt:lpstr>
      <vt:lpstr>Sezar Şifresi Çözme Yarışması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erkays</cp:lastModifiedBy>
  <cp:revision>567</cp:revision>
  <dcterms:created xsi:type="dcterms:W3CDTF">2015-06-17T11:57:35Z</dcterms:created>
  <dcterms:modified xsi:type="dcterms:W3CDTF">2019-08-01T16:06:42Z</dcterms:modified>
</cp:coreProperties>
</file>